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549" r:id="rId4"/>
    <p:sldId id="603" r:id="rId5"/>
    <p:sldId id="551" r:id="rId6"/>
    <p:sldId id="604" r:id="rId7"/>
    <p:sldId id="605" r:id="rId8"/>
    <p:sldId id="606" r:id="rId9"/>
    <p:sldId id="607" r:id="rId10"/>
    <p:sldId id="608" r:id="rId11"/>
    <p:sldId id="609" r:id="rId12"/>
    <p:sldId id="610" r:id="rId13"/>
    <p:sldId id="611" r:id="rId14"/>
    <p:sldId id="612" r:id="rId15"/>
    <p:sldId id="613" r:id="rId16"/>
    <p:sldId id="550" r:id="rId17"/>
    <p:sldId id="537" r:id="rId18"/>
    <p:sldId id="639" r:id="rId19"/>
    <p:sldId id="552" r:id="rId20"/>
    <p:sldId id="592" r:id="rId21"/>
    <p:sldId id="553" r:id="rId22"/>
    <p:sldId id="630" r:id="rId23"/>
    <p:sldId id="631" r:id="rId24"/>
    <p:sldId id="554" r:id="rId25"/>
    <p:sldId id="632" r:id="rId26"/>
    <p:sldId id="633" r:id="rId27"/>
    <p:sldId id="634" r:id="rId28"/>
    <p:sldId id="555" r:id="rId29"/>
    <p:sldId id="638" r:id="rId30"/>
    <p:sldId id="593" r:id="rId31"/>
    <p:sldId id="519" r:id="rId32"/>
    <p:sldId id="618" r:id="rId33"/>
    <p:sldId id="622" r:id="rId34"/>
    <p:sldId id="623" r:id="rId35"/>
    <p:sldId id="624" r:id="rId36"/>
    <p:sldId id="625" r:id="rId37"/>
    <p:sldId id="626" r:id="rId38"/>
    <p:sldId id="627" r:id="rId39"/>
    <p:sldId id="617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  <p:sldId id="588" r:id="rId52"/>
    <p:sldId id="589" r:id="rId53"/>
    <p:sldId id="590" r:id="rId54"/>
    <p:sldId id="635" r:id="rId55"/>
    <p:sldId id="645" r:id="rId56"/>
    <p:sldId id="646" r:id="rId57"/>
    <p:sldId id="647" r:id="rId58"/>
    <p:sldId id="648" r:id="rId59"/>
    <p:sldId id="649" r:id="rId60"/>
    <p:sldId id="650" r:id="rId61"/>
    <p:sldId id="535" r:id="rId62"/>
    <p:sldId id="620" r:id="rId63"/>
    <p:sldId id="641" r:id="rId64"/>
    <p:sldId id="595" r:id="rId65"/>
    <p:sldId id="596" r:id="rId66"/>
    <p:sldId id="642" r:id="rId67"/>
    <p:sldId id="598" r:id="rId68"/>
    <p:sldId id="599" r:id="rId69"/>
    <p:sldId id="600" r:id="rId70"/>
    <p:sldId id="601" r:id="rId71"/>
    <p:sldId id="640" r:id="rId72"/>
    <p:sldId id="621" r:id="rId73"/>
    <p:sldId id="561" r:id="rId74"/>
    <p:sldId id="567" r:id="rId75"/>
    <p:sldId id="576" r:id="rId76"/>
    <p:sldId id="568" r:id="rId77"/>
    <p:sldId id="569" r:id="rId78"/>
    <p:sldId id="570" r:id="rId79"/>
    <p:sldId id="571" r:id="rId80"/>
    <p:sldId id="572" r:id="rId81"/>
    <p:sldId id="565" r:id="rId82"/>
    <p:sldId id="573" r:id="rId83"/>
    <p:sldId id="574" r:id="rId84"/>
    <p:sldId id="643" r:id="rId85"/>
    <p:sldId id="644" r:id="rId86"/>
    <p:sldId id="563" r:id="rId87"/>
    <p:sldId id="556" r:id="rId88"/>
  </p:sldIdLst>
  <p:sldSz cx="12192000" cy="6858000"/>
  <p:notesSz cx="6858000" cy="9144000"/>
  <p:embeddedFontLst>
    <p:embeddedFont>
      <p:font typeface="맑은 고딕" panose="020B0503020000020004" pitchFamily="50" charset="-127"/>
      <p:regular r:id="rId90"/>
      <p:bold r:id="rId91"/>
    </p:embeddedFont>
    <p:embeddedFont>
      <p:font typeface="나눔고딕" panose="020B0600000101010101" charset="-127"/>
      <p:regular r:id="rId92"/>
      <p:bold r:id="rId93"/>
    </p:embeddedFont>
    <p:embeddedFont>
      <p:font typeface="Noto Sans KR Black" panose="020B0A00000000000000" pitchFamily="34" charset="-127"/>
      <p:bold r:id="rId94"/>
    </p:embeddedFont>
    <p:embeddedFont>
      <p:font typeface="Wingdings 3" panose="05040102010807070707" pitchFamily="18" charset="2"/>
      <p:regular r:id="rId95"/>
    </p:embeddedFont>
    <p:embeddedFont>
      <p:font typeface="Noto Sans KR" panose="020B0500000000000000" pitchFamily="34" charset="-127"/>
      <p:regular r:id="rId96"/>
      <p:bold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468"/>
    <a:srgbClr val="FB7523"/>
    <a:srgbClr val="F6935C"/>
    <a:srgbClr val="F3722B"/>
    <a:srgbClr val="1E90FF"/>
    <a:srgbClr val="0D6EFD"/>
    <a:srgbClr val="F5F6FA"/>
    <a:srgbClr val="F69058"/>
    <a:srgbClr val="F6BE9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A1354-D304-4557-B596-83D91254AAF5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DFC1E-EFDB-484B-87B2-FED77D456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40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78FEF-75F4-7CF7-5387-75DBB3321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9F3084-7A84-A722-E271-B564019BB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CA28A-EC87-BE6B-27C7-23FCB83A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29FF8-C9AC-566E-6288-1B0F5093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99B44-9B45-FE9C-00DD-72205385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6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67A01-CE23-6BDC-83B7-B973C9DB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AB356C-E416-E2BF-857E-51E8D05C9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DE97A-0B9B-1A63-0BB6-608C3A59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368B1-0F8D-481F-AFF9-69EE2DEC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679CB-291D-7FF6-7D5A-59007C7B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3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16A21F-8F03-5F5A-3699-BA639535A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CBC0AB-273A-4D5D-4E69-00B120B07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8B98D-F56C-CCFC-3BF2-4D03F37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700B8-B6CD-F363-277C-32C23076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CF6FF-56F5-CD3D-1D2A-47B896B4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2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749905" y="29657"/>
            <a:ext cx="2499063" cy="249464"/>
          </a:xfrm>
          <a:prstGeom prst="rect">
            <a:avLst/>
          </a:prstGeom>
        </p:spPr>
        <p:txBody>
          <a:bodyPr anchor="ctr"/>
          <a:lstStyle>
            <a:lvl1pPr>
              <a:defRPr sz="75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9" indent="0">
              <a:buNone/>
              <a:defRPr sz="786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75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643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643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>
          <a:xfrm>
            <a:off x="4064001" y="29657"/>
            <a:ext cx="5024176" cy="249464"/>
          </a:xfrm>
          <a:prstGeom prst="rect">
            <a:avLst/>
          </a:prstGeom>
        </p:spPr>
        <p:txBody>
          <a:bodyPr anchor="ctr"/>
          <a:lstStyle>
            <a:lvl1pPr>
              <a:defRPr sz="750">
                <a:solidFill>
                  <a:srgbClr val="C00000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63239" y="426357"/>
            <a:ext cx="2128762" cy="408214"/>
          </a:xfrm>
          <a:prstGeom prst="rect">
            <a:avLst/>
          </a:prstGeom>
        </p:spPr>
        <p:txBody>
          <a:bodyPr/>
          <a:lstStyle>
            <a:lvl1pPr>
              <a:defRPr sz="714" baseline="0"/>
            </a:lvl1pPr>
          </a:lstStyle>
          <a:p>
            <a:pPr lvl="0"/>
            <a:r>
              <a:rPr lang="ko-KR" altLang="en-US" dirty="0"/>
              <a:t>페이지 기본 설명 작성</a:t>
            </a:r>
          </a:p>
        </p:txBody>
      </p:sp>
    </p:spTree>
    <p:extLst>
      <p:ext uri="{BB962C8B-B14F-4D97-AF65-F5344CB8AC3E}">
        <p14:creationId xmlns:p14="http://schemas.microsoft.com/office/powerpoint/2010/main" val="326408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5460A-6B2E-2232-ED84-DB969EDD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D49A8-7CD1-02D4-9149-4128A1CC3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D9D7F-0FD3-0252-335C-F9D79F58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1EEB0-F7EE-A7A5-DB62-7C7FCDA0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0E8E4-6042-ECF1-285C-28284892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4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5B3F4-CF98-D0B0-C454-D15F5EF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D99B1-511A-EE3B-A991-CAB102FD4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8B3FE-E010-67F2-F338-C408CC00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8A8A8-03D4-1589-D069-35462FE4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9C6DC-4EC3-BB67-0A4A-A86DF344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1ABA5-B7AA-335D-0F84-0CA33FA0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6B8A8-23DA-FDEA-3CE4-68FEA26D1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0B7C5-9BA9-3DFD-EC75-5703426F7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D65778-9C49-7695-2256-86901578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57F3EC-DB88-B34F-D40A-8BC9F7A4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940A4C-B59F-C2B1-46D7-A87FD997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1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E9143-97EA-5053-7DA5-997DEC39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8F0090-AB31-E040-10B1-08C3FA5D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35954-AF6D-8CC1-E555-6FE21B052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3906BF-9DB4-91DB-9C0E-BBD741673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9A03EF-823B-B100-0546-B1102C998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E51E45-65EF-FE77-90B1-28C56027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170153-6594-A023-1D17-BF57022F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A8356F-1B81-A975-8932-23748878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53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2DDF-D4AF-F505-DC90-2052261D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938F2B-F69F-F7EC-CE35-F2D8BE7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AEFE86-4080-6ED7-6A70-C9F46F9C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03B3B-68F7-28F9-4223-1763B0A5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5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B4EFA8-606C-2C23-1DF1-CF6F6BB6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A9C9FF-8311-5E27-BDDC-60F09328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38817-C104-1A70-FBDB-4FF6287A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80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04043-271C-5A1D-A015-0B836C8D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30B42-AEE9-0454-29DE-DC3BEA28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40C0D-9FBF-2687-7A6A-4D07B38EB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07AAE6-541E-07E1-4844-543F64B6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FFC29-F28C-56F6-E4CC-2AEBE679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90AC0-C5D9-7AC1-B8E1-C8A61EC9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7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36AF7-10BE-474F-CEB9-981A90A1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DBF5E1-2CDF-8B95-2CD0-3505F8CAA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8ACCB6-B0DB-98DD-F092-2C1423A13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4F5864-7803-B5F8-9D16-0BE23969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739E21-8456-263F-0B05-05FE479A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2CC37-90EE-919F-A438-5CBAAA0C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0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242171-96C2-0EA6-5E7F-FF5C4DC0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6F1EF-5647-8014-53E3-DD0D14F98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5EE3B-18AB-5CA8-523D-01DA5C5FF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0B064-36BD-48C3-9D61-89208FF6A8D8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060806-23E4-9908-6874-C1185EA6C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A6C5F-4A86-709B-1CAD-8927057D7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1096-F89B-458E-9057-4EBDAEA28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.png"/><Relationship Id="rId7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5" Type="http://schemas.openxmlformats.org/officeDocument/2006/relationships/image" Target="../media/image138.png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2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2304092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7870268" y="3709016"/>
            <a:ext cx="396140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19408-57D6-A44E-85CD-1E0D4627EC46}"/>
              </a:ext>
            </a:extLst>
          </p:cNvPr>
          <p:cNvSpPr txBox="1"/>
          <p:nvPr/>
        </p:nvSpPr>
        <p:spPr>
          <a:xfrm>
            <a:off x="8999027" y="4382835"/>
            <a:ext cx="30099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팀장 </a:t>
            </a:r>
            <a:r>
              <a:rPr kumimoji="1" lang="en-US" altLang="ko-KR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박희조</a:t>
            </a:r>
            <a:endParaRPr kumimoji="1" lang="en-US" altLang="ko-KR" sz="1400" dirty="0" smtClean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부팀장</a:t>
            </a: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1" lang="en-US" altLang="ko-KR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임형식</a:t>
            </a:r>
            <a:endParaRPr kumimoji="1" lang="en-US" altLang="ko-KR" sz="1400" dirty="0" smtClean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팀원 </a:t>
            </a: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장서희</a:t>
            </a:r>
            <a:r>
              <a:rPr kumimoji="1" lang="en-US" altLang="ko-KR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유성욱</a:t>
            </a:r>
            <a:r>
              <a:rPr kumimoji="1" lang="en-US" altLang="ko-KR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1" lang="ko-KR" altLang="en-US" sz="1400" dirty="0" smtClean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김은서</a:t>
            </a:r>
            <a:endParaRPr kumimoji="1" lang="x-none" altLang="en-US" sz="14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7870268" y="3503166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아마추어 뮤지컬 배우를 위한 학원 사이트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2847974" y="6368507"/>
            <a:ext cx="90097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순서도: 데이터 12"/>
          <p:cNvSpPr/>
          <p:nvPr/>
        </p:nvSpPr>
        <p:spPr>
          <a:xfrm>
            <a:off x="-228370" y="-9617"/>
            <a:ext cx="5693013" cy="689793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4 h 10014"/>
              <a:gd name="connsiteX1" fmla="*/ 2451 w 10000"/>
              <a:gd name="connsiteY1" fmla="*/ 0 h 10014"/>
              <a:gd name="connsiteX2" fmla="*/ 10000 w 10000"/>
              <a:gd name="connsiteY2" fmla="*/ 14 h 10014"/>
              <a:gd name="connsiteX3" fmla="*/ 8000 w 10000"/>
              <a:gd name="connsiteY3" fmla="*/ 10014 h 10014"/>
              <a:gd name="connsiteX4" fmla="*/ 0 w 10000"/>
              <a:gd name="connsiteY4" fmla="*/ 10014 h 10014"/>
              <a:gd name="connsiteX0" fmla="*/ 0 w 7695"/>
              <a:gd name="connsiteY0" fmla="*/ 10042 h 10042"/>
              <a:gd name="connsiteX1" fmla="*/ 146 w 7695"/>
              <a:gd name="connsiteY1" fmla="*/ 0 h 10042"/>
              <a:gd name="connsiteX2" fmla="*/ 7695 w 7695"/>
              <a:gd name="connsiteY2" fmla="*/ 14 h 10042"/>
              <a:gd name="connsiteX3" fmla="*/ 5695 w 7695"/>
              <a:gd name="connsiteY3" fmla="*/ 10014 h 10042"/>
              <a:gd name="connsiteX4" fmla="*/ 0 w 7695"/>
              <a:gd name="connsiteY4" fmla="*/ 10042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5" h="10042">
                <a:moveTo>
                  <a:pt x="0" y="10042"/>
                </a:moveTo>
                <a:cubicBezTo>
                  <a:pt x="49" y="6695"/>
                  <a:pt x="97" y="3347"/>
                  <a:pt x="146" y="0"/>
                </a:cubicBezTo>
                <a:lnTo>
                  <a:pt x="7695" y="14"/>
                </a:lnTo>
                <a:lnTo>
                  <a:pt x="5695" y="10014"/>
                </a:lnTo>
                <a:lnTo>
                  <a:pt x="0" y="1004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데이터 13"/>
          <p:cNvSpPr/>
          <p:nvPr/>
        </p:nvSpPr>
        <p:spPr>
          <a:xfrm>
            <a:off x="-183433" y="-12412"/>
            <a:ext cx="5188654" cy="690725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300 w 8000"/>
              <a:gd name="connsiteY0" fmla="*/ 1000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300 w 8000"/>
              <a:gd name="connsiteY4" fmla="*/ 10000 h 10000"/>
              <a:gd name="connsiteX0" fmla="*/ 0 w 9625"/>
              <a:gd name="connsiteY0" fmla="*/ 10000 h 10000"/>
              <a:gd name="connsiteX1" fmla="*/ 1663 w 9625"/>
              <a:gd name="connsiteY1" fmla="*/ 92 h 10000"/>
              <a:gd name="connsiteX2" fmla="*/ 9625 w 9625"/>
              <a:gd name="connsiteY2" fmla="*/ 0 h 10000"/>
              <a:gd name="connsiteX3" fmla="*/ 7125 w 9625"/>
              <a:gd name="connsiteY3" fmla="*/ 10000 h 10000"/>
              <a:gd name="connsiteX4" fmla="*/ 0 w 9625"/>
              <a:gd name="connsiteY4" fmla="*/ 10000 h 10000"/>
              <a:gd name="connsiteX0" fmla="*/ 0 w 10000"/>
              <a:gd name="connsiteY0" fmla="*/ 10000 h 10000"/>
              <a:gd name="connsiteX1" fmla="*/ 1193 w 10000"/>
              <a:gd name="connsiteY1" fmla="*/ 0 h 10000"/>
              <a:gd name="connsiteX2" fmla="*/ 10000 w 10000"/>
              <a:gd name="connsiteY2" fmla="*/ 0 h 10000"/>
              <a:gd name="connsiteX3" fmla="*/ 7403 w 10000"/>
              <a:gd name="connsiteY3" fmla="*/ 10000 h 10000"/>
              <a:gd name="connsiteX4" fmla="*/ 0 w 10000"/>
              <a:gd name="connsiteY4" fmla="*/ 10000 h 10000"/>
              <a:gd name="connsiteX0" fmla="*/ 301 w 8807"/>
              <a:gd name="connsiteY0" fmla="*/ 10092 h 10092"/>
              <a:gd name="connsiteX1" fmla="*/ 0 w 8807"/>
              <a:gd name="connsiteY1" fmla="*/ 0 h 10092"/>
              <a:gd name="connsiteX2" fmla="*/ 8807 w 8807"/>
              <a:gd name="connsiteY2" fmla="*/ 0 h 10092"/>
              <a:gd name="connsiteX3" fmla="*/ 6210 w 8807"/>
              <a:gd name="connsiteY3" fmla="*/ 10000 h 10092"/>
              <a:gd name="connsiteX4" fmla="*/ 301 w 8807"/>
              <a:gd name="connsiteY4" fmla="*/ 10092 h 10092"/>
              <a:gd name="connsiteX0" fmla="*/ 29 w 10067"/>
              <a:gd name="connsiteY0" fmla="*/ 9945 h 9945"/>
              <a:gd name="connsiteX1" fmla="*/ 67 w 10067"/>
              <a:gd name="connsiteY1" fmla="*/ 0 h 9945"/>
              <a:gd name="connsiteX2" fmla="*/ 10067 w 10067"/>
              <a:gd name="connsiteY2" fmla="*/ 0 h 9945"/>
              <a:gd name="connsiteX3" fmla="*/ 7118 w 10067"/>
              <a:gd name="connsiteY3" fmla="*/ 9909 h 9945"/>
              <a:gd name="connsiteX4" fmla="*/ 29 w 10067"/>
              <a:gd name="connsiteY4" fmla="*/ 9945 h 9945"/>
              <a:gd name="connsiteX0" fmla="*/ 0 w 9971"/>
              <a:gd name="connsiteY0" fmla="*/ 10000 h 10000"/>
              <a:gd name="connsiteX1" fmla="*/ 38 w 9971"/>
              <a:gd name="connsiteY1" fmla="*/ 0 h 10000"/>
              <a:gd name="connsiteX2" fmla="*/ 9971 w 9971"/>
              <a:gd name="connsiteY2" fmla="*/ 0 h 10000"/>
              <a:gd name="connsiteX3" fmla="*/ 7042 w 9971"/>
              <a:gd name="connsiteY3" fmla="*/ 9964 h 10000"/>
              <a:gd name="connsiteX4" fmla="*/ 0 w 9971"/>
              <a:gd name="connsiteY4" fmla="*/ 10000 h 10000"/>
              <a:gd name="connsiteX0" fmla="*/ 0 w 10000"/>
              <a:gd name="connsiteY0" fmla="*/ 10000 h 10000"/>
              <a:gd name="connsiteX1" fmla="*/ 38 w 10000"/>
              <a:gd name="connsiteY1" fmla="*/ 0 h 10000"/>
              <a:gd name="connsiteX2" fmla="*/ 10000 w 10000"/>
              <a:gd name="connsiteY2" fmla="*/ 0 h 10000"/>
              <a:gd name="connsiteX3" fmla="*/ 7062 w 10000"/>
              <a:gd name="connsiteY3" fmla="*/ 9964 h 10000"/>
              <a:gd name="connsiteX4" fmla="*/ 0 w 10000"/>
              <a:gd name="connsiteY4" fmla="*/ 10000 h 10000"/>
              <a:gd name="connsiteX0" fmla="*/ 63 w 10063"/>
              <a:gd name="connsiteY0" fmla="*/ 10000 h 10000"/>
              <a:gd name="connsiteX1" fmla="*/ 0 w 10063"/>
              <a:gd name="connsiteY1" fmla="*/ 0 h 10000"/>
              <a:gd name="connsiteX2" fmla="*/ 10063 w 10063"/>
              <a:gd name="connsiteY2" fmla="*/ 0 h 10000"/>
              <a:gd name="connsiteX3" fmla="*/ 7125 w 10063"/>
              <a:gd name="connsiteY3" fmla="*/ 9964 h 10000"/>
              <a:gd name="connsiteX4" fmla="*/ 63 w 10063"/>
              <a:gd name="connsiteY4" fmla="*/ 10000 h 10000"/>
              <a:gd name="connsiteX0" fmla="*/ 0 w 10177"/>
              <a:gd name="connsiteY0" fmla="*/ 10037 h 10037"/>
              <a:gd name="connsiteX1" fmla="*/ 114 w 10177"/>
              <a:gd name="connsiteY1" fmla="*/ 0 h 10037"/>
              <a:gd name="connsiteX2" fmla="*/ 10177 w 10177"/>
              <a:gd name="connsiteY2" fmla="*/ 0 h 10037"/>
              <a:gd name="connsiteX3" fmla="*/ 7239 w 10177"/>
              <a:gd name="connsiteY3" fmla="*/ 9964 h 10037"/>
              <a:gd name="connsiteX4" fmla="*/ 0 w 10177"/>
              <a:gd name="connsiteY4" fmla="*/ 10037 h 10037"/>
              <a:gd name="connsiteX0" fmla="*/ 0 w 10227"/>
              <a:gd name="connsiteY0" fmla="*/ 10019 h 10019"/>
              <a:gd name="connsiteX1" fmla="*/ 164 w 10227"/>
              <a:gd name="connsiteY1" fmla="*/ 0 h 10019"/>
              <a:gd name="connsiteX2" fmla="*/ 10227 w 10227"/>
              <a:gd name="connsiteY2" fmla="*/ 0 h 10019"/>
              <a:gd name="connsiteX3" fmla="*/ 7289 w 10227"/>
              <a:gd name="connsiteY3" fmla="*/ 9964 h 10019"/>
              <a:gd name="connsiteX4" fmla="*/ 0 w 10227"/>
              <a:gd name="connsiteY4" fmla="*/ 10019 h 10019"/>
              <a:gd name="connsiteX0" fmla="*/ 0 w 10303"/>
              <a:gd name="connsiteY0" fmla="*/ 10001 h 10001"/>
              <a:gd name="connsiteX1" fmla="*/ 240 w 10303"/>
              <a:gd name="connsiteY1" fmla="*/ 0 h 10001"/>
              <a:gd name="connsiteX2" fmla="*/ 10303 w 10303"/>
              <a:gd name="connsiteY2" fmla="*/ 0 h 10001"/>
              <a:gd name="connsiteX3" fmla="*/ 7365 w 10303"/>
              <a:gd name="connsiteY3" fmla="*/ 9964 h 10001"/>
              <a:gd name="connsiteX4" fmla="*/ 0 w 10303"/>
              <a:gd name="connsiteY4" fmla="*/ 10001 h 10001"/>
              <a:gd name="connsiteX0" fmla="*/ 0 w 10303"/>
              <a:gd name="connsiteY0" fmla="*/ 10010 h 10010"/>
              <a:gd name="connsiteX1" fmla="*/ 127 w 10303"/>
              <a:gd name="connsiteY1" fmla="*/ 0 h 10010"/>
              <a:gd name="connsiteX2" fmla="*/ 10303 w 10303"/>
              <a:gd name="connsiteY2" fmla="*/ 9 h 10010"/>
              <a:gd name="connsiteX3" fmla="*/ 7365 w 10303"/>
              <a:gd name="connsiteY3" fmla="*/ 9973 h 10010"/>
              <a:gd name="connsiteX4" fmla="*/ 0 w 10303"/>
              <a:gd name="connsiteY4" fmla="*/ 10010 h 10010"/>
              <a:gd name="connsiteX0" fmla="*/ 0 w 10303"/>
              <a:gd name="connsiteY0" fmla="*/ 10019 h 10019"/>
              <a:gd name="connsiteX1" fmla="*/ 203 w 10303"/>
              <a:gd name="connsiteY1" fmla="*/ 0 h 10019"/>
              <a:gd name="connsiteX2" fmla="*/ 10303 w 10303"/>
              <a:gd name="connsiteY2" fmla="*/ 18 h 10019"/>
              <a:gd name="connsiteX3" fmla="*/ 7365 w 10303"/>
              <a:gd name="connsiteY3" fmla="*/ 9982 h 10019"/>
              <a:gd name="connsiteX4" fmla="*/ 0 w 10303"/>
              <a:gd name="connsiteY4" fmla="*/ 10019 h 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3" h="10019">
                <a:moveTo>
                  <a:pt x="0" y="10019"/>
                </a:moveTo>
                <a:cubicBezTo>
                  <a:pt x="38" y="6631"/>
                  <a:pt x="240" y="3369"/>
                  <a:pt x="203" y="0"/>
                </a:cubicBezTo>
                <a:lnTo>
                  <a:pt x="10303" y="18"/>
                </a:lnTo>
                <a:lnTo>
                  <a:pt x="7365" y="9982"/>
                </a:lnTo>
                <a:lnTo>
                  <a:pt x="0" y="10019"/>
                </a:lnTo>
                <a:close/>
              </a:path>
            </a:pathLst>
          </a:custGeom>
          <a:solidFill>
            <a:srgbClr val="F69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661621" y="2615810"/>
            <a:ext cx="789621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kumimoji="1" lang="en-US" altLang="ko-KR" sz="36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E</a:t>
            </a:r>
            <a:r>
              <a:rPr kumimoji="1" lang="en-US" altLang="ko-KR" sz="36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kumimoji="1" lang="ko-KR" altLang="en-US" sz="3600" b="1" spc="-15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8" y="296062"/>
            <a:ext cx="3607060" cy="22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6100" y="1233548"/>
            <a:ext cx="4724370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6. </a:t>
            </a:r>
            <a:r>
              <a:rPr lang="ko-KR" altLang="en-US" sz="2400" b="1" dirty="0" smtClean="0"/>
              <a:t>로그인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비밀번호 필수 입력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로그인 유지 체크박스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회원가입 페이지로 이동 가능한 버튼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16100" y="3657372"/>
            <a:ext cx="5081840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포함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8~20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SHA-256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Bcrypt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비밀번호와 일치여부확인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3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16100" y="1234959"/>
            <a:ext cx="74318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7. </a:t>
            </a:r>
            <a:r>
              <a:rPr lang="ko-KR" altLang="en-US" sz="2400" b="1" dirty="0" smtClean="0"/>
              <a:t>회원가입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생년월일</a:t>
            </a:r>
            <a:r>
              <a:rPr lang="en-US" altLang="ko-KR" dirty="0" smtClean="0"/>
              <a:t>(4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월옵션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일옵션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휴대폰번호</a:t>
            </a:r>
            <a:r>
              <a:rPr lang="en-US" altLang="ko-KR" dirty="0" smtClean="0"/>
              <a:t>(000-0000-0000)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EMAIL(</a:t>
            </a:r>
            <a:r>
              <a:rPr lang="ko-KR" altLang="en-US" dirty="0" smtClean="0"/>
              <a:t>이메일아이디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도메인옵션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주소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우편번호 검색 시 우편번호 및 주소 자동입력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상세주소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광고 수신 동의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개인정보 수집 동의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2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97586" y="600128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1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각형 22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6100" y="1696624"/>
            <a:ext cx="722345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/>
              <a:t>HOME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상단 메뉴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왼쪽 로고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홈버튼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오른쪽 이름 출력 및 로그아웃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사이드 메뉴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게시판관리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err="1" smtClean="0"/>
              <a:t>공연관리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수업관리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콘텐츠 메뉴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공연조회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수업목록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회원목록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16100" y="3758127"/>
            <a:ext cx="3720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2. </a:t>
            </a:r>
            <a:r>
              <a:rPr lang="ko-KR" altLang="en-US" sz="2400" b="1" dirty="0" err="1" smtClean="0"/>
              <a:t>게시판관리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공지사항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문의사항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97586" y="600128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1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각형 22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6100" y="1533874"/>
            <a:ext cx="10270348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err="1" smtClean="0"/>
              <a:t>공연관리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공연 등록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공연명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레베카</a:t>
            </a:r>
            <a:r>
              <a:rPr lang="en-US" altLang="ko-KR" dirty="0" smtClean="0"/>
              <a:t>/</a:t>
            </a:r>
            <a:r>
              <a:rPr lang="ko-KR" altLang="en-US" dirty="0" smtClean="0"/>
              <a:t>레미제라블</a:t>
            </a:r>
            <a:r>
              <a:rPr lang="en-US" altLang="ko-KR" dirty="0" smtClean="0"/>
              <a:t>/</a:t>
            </a:r>
            <a:r>
              <a:rPr lang="ko-KR" altLang="en-US" dirty="0" smtClean="0"/>
              <a:t>맘마미아</a:t>
            </a:r>
            <a:r>
              <a:rPr lang="en-US" altLang="ko-KR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공연장소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공연회차</a:t>
            </a:r>
            <a:r>
              <a:rPr lang="en-US" altLang="ko-KR" dirty="0" smtClean="0"/>
              <a:t>(1,2,3,4)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공연일정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달력선택</a:t>
            </a:r>
            <a:r>
              <a:rPr lang="en-US" altLang="ko-KR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출연진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출연진 수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첨부파일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런타임</a:t>
            </a:r>
            <a:r>
              <a:rPr lang="en-US" altLang="ko-KR" dirty="0" smtClean="0"/>
              <a:t>(120/90)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수용가능인원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현 </a:t>
            </a:r>
            <a:r>
              <a:rPr lang="ko-KR" altLang="en-US" dirty="0" err="1" smtClean="0"/>
              <a:t>예약인원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총 </a:t>
            </a:r>
            <a:r>
              <a:rPr lang="ko-KR" altLang="en-US" dirty="0" err="1" smtClean="0"/>
              <a:t>예약인원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028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97586" y="600128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1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각형 22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6100" y="1257087"/>
            <a:ext cx="10270348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4. </a:t>
            </a:r>
            <a:r>
              <a:rPr lang="ko-KR" altLang="en-US" sz="2400" b="1" dirty="0" smtClean="0"/>
              <a:t>회원관리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등급</a:t>
            </a:r>
            <a:r>
              <a:rPr lang="en-US" altLang="ko-KR" dirty="0" smtClean="0"/>
              <a:t>,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</a:t>
            </a:r>
            <a:r>
              <a:rPr lang="ko-KR" altLang="en-US" dirty="0" smtClean="0"/>
              <a:t>생년월일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휴대폰번호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광고수신동의여부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 클릭 시 상세보기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위 정보 외 암호화 된 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추가로 출력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불가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816100" y="3884845"/>
            <a:ext cx="10270348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5. </a:t>
            </a:r>
            <a:r>
              <a:rPr lang="ko-KR" altLang="en-US" sz="2400" b="1" dirty="0" smtClean="0"/>
              <a:t>수강신청 현황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배우지원으로 지원한 회원 목록 출력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 정보 조회 가능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불가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84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97586" y="600128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1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각형 22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51703" y="1307772"/>
            <a:ext cx="10270348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6. </a:t>
            </a:r>
            <a:r>
              <a:rPr lang="ko-KR" altLang="en-US" sz="2400" b="1" dirty="0" err="1" smtClean="0"/>
              <a:t>수업등록</a:t>
            </a:r>
            <a:endParaRPr lang="ko-KR" altLang="en-US" sz="2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수업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모집 현황 출력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등록 시 작품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수업 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수업시간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수강 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추가 입력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가능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40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564734" y="2839295"/>
            <a:ext cx="506253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역할분담 및 일정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78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20" y="1344687"/>
            <a:ext cx="10232027" cy="2283257"/>
          </a:xfrm>
          <a:prstGeom prst="rect">
            <a:avLst/>
          </a:prstGeom>
          <a:ln>
            <a:noFill/>
          </a:ln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466098" y="32213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3.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역할분담 및 일정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7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오각형 18"/>
          <p:cNvSpPr/>
          <p:nvPr/>
        </p:nvSpPr>
        <p:spPr>
          <a:xfrm>
            <a:off x="-41426" y="2306224"/>
            <a:ext cx="1610880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493271" y="600128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공통 일정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295525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1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23" y="4199507"/>
            <a:ext cx="10447980" cy="19180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23" y="1166364"/>
            <a:ext cx="10447979" cy="2179334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466098" y="32213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3.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역할분담 및 일정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7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오각형 18"/>
          <p:cNvSpPr/>
          <p:nvPr/>
        </p:nvSpPr>
        <p:spPr>
          <a:xfrm>
            <a:off x="-41426" y="2306224"/>
            <a:ext cx="1610880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93271" y="600128"/>
            <a:ext cx="103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295525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493271" y="3593119"/>
            <a:ext cx="103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566928" y="4054784"/>
            <a:ext cx="2604897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1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507709" y="2839295"/>
            <a:ext cx="317658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개발환경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9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3" t="-1250" b="15625"/>
          <a:stretch/>
        </p:blipFill>
        <p:spPr>
          <a:xfrm>
            <a:off x="2859314" y="-101600"/>
            <a:ext cx="9332686" cy="695960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6251943" y="6368507"/>
            <a:ext cx="5605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999188" y="0"/>
            <a:ext cx="7857749" cy="6869084"/>
            <a:chOff x="999188" y="0"/>
            <a:chExt cx="7857749" cy="6869084"/>
          </a:xfrm>
        </p:grpSpPr>
        <p:sp>
          <p:nvSpPr>
            <p:cNvPr id="54" name="순서도: 데이터 53"/>
            <p:cNvSpPr/>
            <p:nvPr/>
          </p:nvSpPr>
          <p:spPr>
            <a:xfrm>
              <a:off x="1458610" y="0"/>
              <a:ext cx="7398327" cy="6869084"/>
            </a:xfrm>
            <a:prstGeom prst="flowChartInputOutpu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데이터 52"/>
            <p:cNvSpPr/>
            <p:nvPr/>
          </p:nvSpPr>
          <p:spPr>
            <a:xfrm>
              <a:off x="999188" y="0"/>
              <a:ext cx="7398327" cy="6869084"/>
            </a:xfrm>
            <a:prstGeom prst="flowChartInputOutput">
              <a:avLst/>
            </a:pr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77B314-4B1F-93EE-94D6-3EB66CA5F21C}"/>
              </a:ext>
            </a:extLst>
          </p:cNvPr>
          <p:cNvSpPr txBox="1"/>
          <p:nvPr/>
        </p:nvSpPr>
        <p:spPr>
          <a:xfrm>
            <a:off x="3513693" y="761775"/>
            <a:ext cx="2738250" cy="1132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6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INDEX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7E33A2-3D7C-7209-9F40-F46A62758BD0}"/>
              </a:ext>
            </a:extLst>
          </p:cNvPr>
          <p:cNvCxnSpPr>
            <a:cxnSpLocks/>
          </p:cNvCxnSpPr>
          <p:nvPr/>
        </p:nvCxnSpPr>
        <p:spPr>
          <a:xfrm>
            <a:off x="3513693" y="1733912"/>
            <a:ext cx="284994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3513692" y="1995673"/>
            <a:ext cx="57155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개발 목적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요구사항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역할분담 및 일정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개발환경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Use – case Diagram</a:t>
            </a: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DB </a:t>
            </a: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구조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프로그램 구조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UI </a:t>
            </a: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및 기능</a:t>
            </a:r>
            <a:endParaRPr lang="en-US" altLang="ko-KR" sz="20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/>
              </a:buClr>
              <a:buAutoNum type="arabicPeriod"/>
            </a:pPr>
            <a:r>
              <a:rPr lang="ko-KR" altLang="en-US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후기 및 </a:t>
            </a:r>
            <a:r>
              <a:rPr lang="en-US" altLang="ko-KR" sz="2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Q&amp;A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7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4.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개발환경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6" y="2919944"/>
            <a:ext cx="1534697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2320299" y="1340618"/>
            <a:ext cx="96252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DB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서버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Oracle 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JDK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버전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jdk-17.0.2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WAS : apache-tomcat-9.0.44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웹 표준 준수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개발 언어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JAVA, HTML5, CSS3, JQuery, JSP, JavaScript, XML, Ajax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데이터베이스 모델링 툴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ERWin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7.3.0.1666, </a:t>
            </a:r>
            <a:r>
              <a:rPr lang="en-US" altLang="ko-KR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StarUML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문서화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Google Docs(Doc, Spreadsheet, Presentation)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형상관리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Google Drive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플러그인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MyBatipse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1.2.5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MyBatis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Generator 1.4.1, Java and Web Developer 3.26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개발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Tool : 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SpringToolSuite4 Ver.4.15.1,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SQL Developer 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21.4.3.063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295525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93271" y="600128"/>
            <a:ext cx="1319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개발환경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2950371" y="2839295"/>
            <a:ext cx="62912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5.Use - case Diagram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4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95493" y="32213"/>
            <a:ext cx="3253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5.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Use – case Diagram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3520123"/>
            <a:ext cx="14828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568" y="1234959"/>
            <a:ext cx="8527792" cy="4655268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107969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388495" y="600128"/>
            <a:ext cx="1035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0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95493" y="32213"/>
            <a:ext cx="3253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5.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Use – case Diagram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3520123"/>
            <a:ext cx="14828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33" y="1206513"/>
            <a:ext cx="8069447" cy="501727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107969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388495" y="600128"/>
            <a:ext cx="103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4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626771" y="2839295"/>
            <a:ext cx="29384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6.DB 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구조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95088" y="32213"/>
            <a:ext cx="1454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6.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개체관계도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129723"/>
            <a:ext cx="141302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21" y="1432590"/>
            <a:ext cx="9715500" cy="47244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93271" y="600128"/>
            <a:ext cx="160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개체관계도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10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30593" y="32213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6.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논리적 모델링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129723"/>
            <a:ext cx="141302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93" y="1281810"/>
            <a:ext cx="7924800" cy="45434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93271" y="600128"/>
            <a:ext cx="1957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논리적 모델링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56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30593" y="32213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6.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물리적 모델링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129723"/>
            <a:ext cx="141302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24" y="1568330"/>
            <a:ext cx="10433627" cy="375118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93271" y="600128"/>
            <a:ext cx="1957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물리적 모델링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7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007646" y="2839295"/>
            <a:ext cx="417670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프로그램 구조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80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42" y="2616760"/>
            <a:ext cx="1998866" cy="36533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042904" y="32213"/>
            <a:ext cx="240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7.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프로그램 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739323"/>
            <a:ext cx="135587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93271" y="600128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프로그램 구조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40215" y="1251657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컨트롤러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5" y="1586499"/>
            <a:ext cx="2124371" cy="2086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94" y="4144504"/>
            <a:ext cx="1619476" cy="12193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23" y="4144504"/>
            <a:ext cx="2010056" cy="10383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23" y="1586499"/>
            <a:ext cx="2200582" cy="1905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65" y="858342"/>
            <a:ext cx="2036643" cy="13206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00" y="822645"/>
            <a:ext cx="1828826" cy="54619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640215" y="3794651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도메인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516" y="1251657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서비스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0174" y="379465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</a:t>
            </a:r>
            <a:r>
              <a:rPr lang="ko-KR" altLang="en-US" sz="1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매퍼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39465" y="2294236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</a:t>
            </a:r>
            <a:r>
              <a:rPr lang="ko-KR" altLang="en-US" sz="1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타일즈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18998" y="50907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</a:t>
            </a:r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XML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31587" y="509079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 </a:t>
            </a:r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JSP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24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426746" y="2839295"/>
            <a:ext cx="333850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목적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6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042904" y="32213"/>
            <a:ext cx="240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7.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프로그램 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4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각형 15"/>
          <p:cNvSpPr/>
          <p:nvPr/>
        </p:nvSpPr>
        <p:spPr>
          <a:xfrm>
            <a:off x="-41425" y="4739323"/>
            <a:ext cx="1355875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821"/>
          <a:stretch/>
        </p:blipFill>
        <p:spPr>
          <a:xfrm>
            <a:off x="1782240" y="1522710"/>
            <a:ext cx="2095792" cy="13701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5"/>
          <a:stretch/>
        </p:blipFill>
        <p:spPr>
          <a:xfrm>
            <a:off x="1774595" y="3377533"/>
            <a:ext cx="1609950" cy="12027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"/>
          <a:stretch/>
        </p:blipFill>
        <p:spPr>
          <a:xfrm>
            <a:off x="1743985" y="5078486"/>
            <a:ext cx="1991003" cy="11809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60" y="1522709"/>
            <a:ext cx="1914630" cy="19391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26" y="4094464"/>
            <a:ext cx="2438740" cy="1724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60" y="1513104"/>
            <a:ext cx="2008417" cy="19340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37983" y="1204033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컨트롤러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49388" y="3064200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도메인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0203" y="475085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1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매퍼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01160" y="1204033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서비스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45836" y="1189282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ko-KR" altLang="en-US" sz="1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타일즈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08297" y="3777360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XML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97747" y="63744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 </a:t>
            </a:r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JSP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93271" y="600128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프로그램 구조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28" y="954988"/>
            <a:ext cx="1752381" cy="52666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086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684020" y="3825028"/>
            <a:ext cx="819455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684021" y="364411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434019" y="2722664"/>
            <a:ext cx="33194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8</a:t>
            </a:r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.UI 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및 기능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err="1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박희조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272089" y="3825028"/>
            <a:ext cx="166211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225283" y="3645418"/>
            <a:ext cx="178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회원가입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9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046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비회원일 시 로그인</a:t>
                      </a:r>
                      <a:r>
                        <a:rPr lang="en-US" altLang="ko-KR" sz="750" dirty="0" smtClean="0"/>
                        <a:t>/</a:t>
                      </a:r>
                      <a:r>
                        <a:rPr lang="ko-KR" altLang="en-US" sz="750" dirty="0" smtClean="0"/>
                        <a:t>회원가입 화면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851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ID,</a:t>
                      </a:r>
                      <a:r>
                        <a:rPr lang="en-US" altLang="ko-KR" sz="750" baseline="0" dirty="0" smtClean="0"/>
                        <a:t> PW</a:t>
                      </a:r>
                      <a:r>
                        <a:rPr lang="ko-KR" altLang="en-US" sz="750" baseline="0" dirty="0" smtClean="0"/>
                        <a:t>가 공백일 시 경고 문구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851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회원 가입 클릭 시 회원가입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315421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88" y="609966"/>
            <a:ext cx="7924800" cy="225742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368453" y="115420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09532" y="1692772"/>
            <a:ext cx="121379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비회원 화면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" t="22211" r="-1356"/>
          <a:stretch/>
        </p:blipFill>
        <p:spPr>
          <a:xfrm>
            <a:off x="1742008" y="3768918"/>
            <a:ext cx="3831856" cy="167582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476097" y="409274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0391" y="5472979"/>
            <a:ext cx="237757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공백일 시 경고 문구 출력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9750"/>
          <a:stretch/>
        </p:blipFill>
        <p:spPr>
          <a:xfrm>
            <a:off x="6618963" y="2941983"/>
            <a:ext cx="2514691" cy="3164413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393418" y="116186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6510906" y="24898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7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90903" y="1331588"/>
            <a:ext cx="3001591" cy="55399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CustonLoginSuccessHandler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성공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처리자로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지정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39085" y="3362166"/>
            <a:ext cx="2310248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성공 처리 메서드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63" y="1182662"/>
            <a:ext cx="6379254" cy="8369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35" y="2407524"/>
            <a:ext cx="7244605" cy="23142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71494" y="5328346"/>
            <a:ext cx="2034484" cy="55399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정보를 기록해 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시간동안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저장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311" y="4948757"/>
            <a:ext cx="8467667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26" y="3840447"/>
            <a:ext cx="5867400" cy="2105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26" y="839643"/>
            <a:ext cx="5829300" cy="1828800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77368"/>
              </p:ext>
            </p:extLst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05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관리자로 로그인할 경우 관리자 페이지로 이동할 수 있음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05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회원으로 로그인 할 경우 관리자페이지로 이동할 수 없음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805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로그아웃 클릭 시 로그아웃 확인 창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“</a:t>
                      </a:r>
                      <a:r>
                        <a:rPr lang="ko-KR" altLang="en-US" sz="750" dirty="0" smtClean="0"/>
                        <a:t>예</a:t>
                      </a:r>
                      <a:r>
                        <a:rPr lang="en-US" altLang="ko-KR" sz="750" dirty="0" smtClean="0"/>
                        <a:t>“ </a:t>
                      </a:r>
                      <a:r>
                        <a:rPr lang="ko-KR" altLang="en-US" sz="750" dirty="0" smtClean="0"/>
                        <a:t>클릭 시 비회원 홈 화면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“</a:t>
                      </a:r>
                      <a:r>
                        <a:rPr lang="ko-KR" altLang="en-US" sz="750" dirty="0" smtClean="0"/>
                        <a:t>아니오</a:t>
                      </a:r>
                      <a:r>
                        <a:rPr lang="en-US" altLang="ko-KR" sz="750" dirty="0" smtClean="0"/>
                        <a:t>”</a:t>
                      </a:r>
                      <a:r>
                        <a:rPr lang="ko-KR" altLang="en-US" sz="750" dirty="0" smtClean="0"/>
                        <a:t>클릭 시 이전 화면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37635"/>
                  </a:ext>
                </a:extLst>
              </a:tr>
              <a:tr h="315421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7355300" y="137047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6509613" y="445001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233" y="2868980"/>
            <a:ext cx="3000650" cy="130867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9690738" y="27589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0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74" y="2484497"/>
            <a:ext cx="6305839" cy="242016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7287" y="2112975"/>
            <a:ext cx="2102627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권한에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따른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VIEW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jsp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287" y="5824791"/>
            <a:ext cx="7805764" cy="2381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67287" y="5428888"/>
            <a:ext cx="34067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로그아웃 시 저장되어 있던 기록 삭제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3906" y="628020"/>
            <a:ext cx="5779146" cy="55399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매핑명이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/user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경우 로그인한 회원만 접근 가능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매핑명이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/admin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경우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권한을 가진 사람만 접근 가능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702" y="1319303"/>
            <a:ext cx="846766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76" y="869302"/>
            <a:ext cx="2879998" cy="8362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87" y="1954296"/>
            <a:ext cx="3432915" cy="30805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651" y="5276763"/>
            <a:ext cx="5419725" cy="1019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006" y="2427916"/>
            <a:ext cx="3988362" cy="2175883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908042" y="201305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32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공백으로 가입하기 클릭 시 경고 문구 출력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우편번호 찾기 후 클릭 시 우편번호와 </a:t>
                      </a:r>
                      <a:r>
                        <a:rPr lang="ko-KR" altLang="en-US" sz="750" dirty="0" err="1" smtClean="0"/>
                        <a:t>도로명</a:t>
                      </a:r>
                      <a:r>
                        <a:rPr lang="ko-KR" altLang="en-US" sz="750" dirty="0" smtClean="0"/>
                        <a:t> 주소 자동 입력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비밀번호 공백 및 일치 여부 확인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광고 수신 동의 </a:t>
                      </a:r>
                      <a:r>
                        <a:rPr lang="en-US" altLang="ko-KR" sz="750" dirty="0" smtClean="0"/>
                        <a:t>– </a:t>
                      </a:r>
                      <a:r>
                        <a:rPr lang="ko-KR" altLang="en-US" sz="750" dirty="0" err="1" smtClean="0"/>
                        <a:t>필수동의</a:t>
                      </a:r>
                      <a:r>
                        <a:rPr lang="en-US" altLang="ko-KR" sz="750" dirty="0" smtClean="0"/>
                        <a:t>X</a:t>
                      </a:r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개인정보 수집 동의</a:t>
                      </a:r>
                      <a:r>
                        <a:rPr lang="en-US" altLang="ko-KR" sz="750" baseline="0" dirty="0" smtClean="0"/>
                        <a:t> – </a:t>
                      </a:r>
                      <a:r>
                        <a:rPr lang="ko-KR" altLang="en-US" sz="750" baseline="0" dirty="0" err="1" smtClean="0"/>
                        <a:t>필수동의</a:t>
                      </a:r>
                      <a:r>
                        <a:rPr lang="en-US" altLang="ko-KR" sz="750" baseline="0" dirty="0" smtClean="0"/>
                        <a:t>O</a:t>
                      </a:r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baseline="0" dirty="0" smtClean="0"/>
                        <a:t>(</a:t>
                      </a:r>
                      <a:r>
                        <a:rPr lang="ko-KR" altLang="en-US" sz="750" baseline="0" dirty="0" smtClean="0"/>
                        <a:t>동의하지 않습니다 </a:t>
                      </a:r>
                      <a:r>
                        <a:rPr lang="en-US" altLang="ko-KR" sz="750" baseline="0" dirty="0" smtClean="0"/>
                        <a:t>disabled)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37635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가입하기 클릭 시 항목이 모두 입력됐다면 회원가입 성공 화면 출력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다시입력</a:t>
                      </a:r>
                      <a:r>
                        <a:rPr lang="ko-KR" altLang="en-US" sz="750" dirty="0" smtClean="0"/>
                        <a:t> 클릭 시 </a:t>
                      </a:r>
                      <a:r>
                        <a:rPr lang="en-US" altLang="ko-KR" sz="750" dirty="0" smtClean="0"/>
                        <a:t>reset</a:t>
                      </a:r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돌아가기 클릭 시 </a:t>
                      </a:r>
                      <a:r>
                        <a:rPr lang="ko-KR" altLang="en-US" sz="750" dirty="0" err="1" smtClean="0"/>
                        <a:t>이전화면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6960"/>
                  </a:ext>
                </a:extLst>
              </a:tr>
              <a:tr h="28087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9608175" y="449753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019905" y="527676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824" y="846598"/>
            <a:ext cx="3151244" cy="8816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0448" y="862965"/>
            <a:ext cx="2955856" cy="847520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065164" y="284908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82" y="1019498"/>
            <a:ext cx="8080969" cy="3207776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99844" y="32213"/>
            <a:ext cx="374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로그인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박희조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805" y="696333"/>
            <a:ext cx="1790875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컨트롤러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4210" y="1594201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최초 가입 시 일반회원으로 설정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6826" y="2661346"/>
            <a:ext cx="2589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회원가입 시 비밀번호는 암호화 하여 저장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75" y="2520003"/>
            <a:ext cx="2850793" cy="35596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643957" y="2409999"/>
            <a:ext cx="121379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쿼리문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433672" y="3825028"/>
            <a:ext cx="1364480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494588" y="364411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김은서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98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49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786" y="32213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1.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개발 목적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6" name="오각형 5"/>
          <p:cNvSpPr/>
          <p:nvPr/>
        </p:nvSpPr>
        <p:spPr>
          <a:xfrm>
            <a:off x="-41427" y="1085045"/>
            <a:ext cx="1743227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93271" y="600128"/>
            <a:ext cx="1390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개발 목적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4" y="2328814"/>
            <a:ext cx="3932333" cy="24692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749561" y="3334383"/>
            <a:ext cx="6096000" cy="70044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뮤지컬을 </a:t>
            </a:r>
            <a:r>
              <a:rPr lang="ko-KR" altLang="en-US" b="1" kern="0" dirty="0" smtClean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배우고 공연을 올려보고 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싶어 하는 일반인 대상 </a:t>
            </a:r>
            <a:r>
              <a:rPr lang="ko-KR" altLang="en-US" b="1" kern="0" dirty="0" smtClean="0">
                <a:solidFill>
                  <a:srgbClr val="F3722B"/>
                </a:solidFill>
                <a:latin typeface="나눔고딕" panose="020B0600000101010101" charset="-127"/>
                <a:ea typeface="나눔고딕" panose="020B0600000101010101" charset="-127"/>
              </a:rPr>
              <a:t>뮤지컬 기초 학원 </a:t>
            </a:r>
            <a:r>
              <a:rPr lang="ko-KR" altLang="en-US" b="1" kern="0" dirty="0">
                <a:solidFill>
                  <a:srgbClr val="F3722B"/>
                </a:solidFill>
                <a:latin typeface="나눔고딕" panose="020B0600000101010101" charset="-127"/>
                <a:ea typeface="나눔고딕" panose="020B0600000101010101" charset="-127"/>
              </a:rPr>
              <a:t>운영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을 통한 수입 </a:t>
            </a:r>
            <a:r>
              <a:rPr lang="ko-KR" altLang="en-US" b="1" kern="0" dirty="0" smtClean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rPr>
              <a:t>창출 서비스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2295525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3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83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로고</a:t>
                      </a:r>
                      <a:r>
                        <a:rPr lang="ko-KR" altLang="en-US" sz="750" baseline="0" dirty="0" smtClean="0"/>
                        <a:t> 클릭 시 메인페이지로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3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마이페이지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&amp; </a:t>
                      </a:r>
                      <a:r>
                        <a:rPr lang="ko-KR" altLang="en-US" sz="750" dirty="0" smtClean="0"/>
                        <a:t>로그인페이지 클릭 시 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로그인페이지로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43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메뉴 </a:t>
                      </a:r>
                      <a:r>
                        <a:rPr lang="ko-KR" altLang="en-US" sz="750" dirty="0" err="1" smtClean="0"/>
                        <a:t>상단바에</a:t>
                      </a:r>
                      <a:r>
                        <a:rPr lang="ko-KR" altLang="en-US" sz="750" dirty="0" smtClean="0"/>
                        <a:t> 마우스 가져가면 메뉴가</a:t>
                      </a:r>
                      <a:r>
                        <a:rPr lang="en-US" altLang="ko-KR" sz="750" dirty="0" smtClean="0"/>
                        <a:t>dropdown</a:t>
                      </a:r>
                      <a:r>
                        <a:rPr lang="en-US" altLang="ko-KR" sz="750" baseline="0" dirty="0" smtClean="0"/>
                        <a:t> 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582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슬라이드 이미지 클릭 시 공연 리스트</a:t>
                      </a:r>
                      <a:r>
                        <a:rPr lang="ko-KR" altLang="en-US" sz="750" baseline="0" dirty="0" smtClean="0"/>
                        <a:t> 페이지로 이동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654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슬라이드 방향키 </a:t>
                      </a:r>
                      <a:r>
                        <a:rPr lang="ko-KR" altLang="en-US" sz="750" dirty="0" err="1" smtClean="0"/>
                        <a:t>클릭시</a:t>
                      </a:r>
                      <a:r>
                        <a:rPr lang="ko-KR" altLang="en-US" sz="750" dirty="0" smtClean="0"/>
                        <a:t> 슬라이드 이동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674569"/>
                  </a:ext>
                </a:extLst>
              </a:tr>
              <a:tr h="7309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6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 smtClean="0"/>
                        <a:t>추천공연</a:t>
                      </a:r>
                      <a:r>
                        <a:rPr lang="ko-KR" altLang="en-US" sz="750" dirty="0" smtClean="0"/>
                        <a:t> 클릭 시 공연 리스트 페이지로 이동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57726"/>
                  </a:ext>
                </a:extLst>
              </a:tr>
              <a:tr h="1632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382449" y="32213"/>
            <a:ext cx="406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06" y="621642"/>
            <a:ext cx="7726028" cy="43753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49" y="4649667"/>
            <a:ext cx="5405805" cy="168776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271" y="2420936"/>
            <a:ext cx="3124636" cy="1267002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rot="10800000" flipV="1">
            <a:off x="2024185" y="1320798"/>
            <a:ext cx="2844802" cy="982179"/>
          </a:xfrm>
          <a:prstGeom prst="bentConnector3">
            <a:avLst>
              <a:gd name="adj1" fmla="val 100000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893742" y="606390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8206777" y="962710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1344279" y="2471502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8109857" y="1598108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7743157" y="3764525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3287560" y="4633740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749" y="545925"/>
            <a:ext cx="842418" cy="4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40224" y="32213"/>
            <a:ext cx="6109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상단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극단소개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05" y="4032635"/>
            <a:ext cx="9532459" cy="228042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306" y="773808"/>
            <a:ext cx="9532458" cy="32907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65" y="518909"/>
            <a:ext cx="1015083" cy="5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78935" y="32213"/>
            <a:ext cx="637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상단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CEO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인사말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5" y="684641"/>
            <a:ext cx="7425524" cy="3525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525" y="4210287"/>
            <a:ext cx="7425524" cy="1973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554" y="463465"/>
            <a:ext cx="1004079" cy="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3323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메뉴에 마우스를 가져가면 </a:t>
                      </a:r>
                      <a:r>
                        <a:rPr lang="ko-KR" altLang="en-US" sz="750" baseline="0" dirty="0" err="1" smtClean="0"/>
                        <a:t>인덱스표시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클릭 시 해당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23902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00560" y="32213"/>
            <a:ext cx="464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 메뉴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43" y="763636"/>
            <a:ext cx="2288468" cy="5393353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6157483" y="1340193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0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86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오시는 길 클릭 시 오시는 길 안내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5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이용약관 클릭 시 이용약관 페이지로 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651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개인정보취급방침 클릭 시 개인정보취급방침 페이지로 이동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297345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77367" y="32213"/>
            <a:ext cx="507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하단 메뉴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20" y="2549913"/>
            <a:ext cx="8473212" cy="1265630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4507065" y="2536334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5226870" y="2536334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5946675" y="2536334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547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86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구글 지도 삽입</a:t>
                      </a:r>
                      <a:r>
                        <a:rPr lang="en-US" altLang="ko-KR" sz="750" dirty="0" smtClean="0"/>
                        <a:t>, </a:t>
                      </a:r>
                      <a:r>
                        <a:rPr lang="ko-KR" altLang="en-US" sz="750" dirty="0" smtClean="0"/>
                        <a:t>클릭</a:t>
                      </a:r>
                      <a:r>
                        <a:rPr lang="ko-KR" altLang="en-US" sz="750" baseline="0" dirty="0" smtClean="0"/>
                        <a:t> 시 구글 </a:t>
                      </a:r>
                      <a:r>
                        <a:rPr lang="ko-KR" altLang="en-US" sz="750" baseline="0" dirty="0" err="1" smtClean="0"/>
                        <a:t>지도으로</a:t>
                      </a:r>
                      <a:r>
                        <a:rPr lang="ko-KR" altLang="en-US" sz="750" baseline="0" dirty="0" smtClean="0"/>
                        <a:t> 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이동</a:t>
                      </a:r>
                      <a:r>
                        <a:rPr lang="en-US" altLang="ko-KR" sz="750" baseline="0" dirty="0" smtClean="0"/>
                        <a:t>(</a:t>
                      </a:r>
                      <a:r>
                        <a:rPr lang="ko-KR" altLang="en-US" sz="750" baseline="0" dirty="0" smtClean="0"/>
                        <a:t>구글 지도 연동</a:t>
                      </a:r>
                      <a:r>
                        <a:rPr lang="en-US" altLang="ko-KR" sz="750" baseline="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45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네이버 지도 클릭</a:t>
                      </a:r>
                      <a:r>
                        <a:rPr lang="ko-KR" altLang="en-US" sz="750" baseline="0" dirty="0" smtClean="0"/>
                        <a:t> 시 네이버 지도로 이동</a:t>
                      </a:r>
                      <a:r>
                        <a:rPr lang="en-US" altLang="ko-KR" sz="750" baseline="0" dirty="0" smtClean="0"/>
                        <a:t>(</a:t>
                      </a:r>
                      <a:r>
                        <a:rPr lang="ko-KR" altLang="en-US" sz="750" baseline="0" dirty="0" smtClean="0"/>
                        <a:t>하이퍼링크</a:t>
                      </a:r>
                      <a:r>
                        <a:rPr lang="en-US" altLang="ko-KR" sz="750" baseline="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651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smtClean="0"/>
                        <a:t>카카오 지도 클릭 시 카카오맵으로 이동 </a:t>
                      </a:r>
                      <a:endParaRPr lang="en-US" altLang="ko-KR" sz="750" dirty="0" smtClean="0"/>
                    </a:p>
                    <a:p>
                      <a:pPr algn="l"/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하이퍼링크</a:t>
                      </a:r>
                      <a:r>
                        <a:rPr lang="en-US" altLang="ko-KR" sz="750" dirty="0" smtClean="0"/>
                        <a:t>)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297345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47251" y="32213"/>
            <a:ext cx="6202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하단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오시는 길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271" y="1650919"/>
            <a:ext cx="8578792" cy="4111793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2405122" y="4432741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3" name="타원 22"/>
          <p:cNvSpPr/>
          <p:nvPr/>
        </p:nvSpPr>
        <p:spPr>
          <a:xfrm>
            <a:off x="2405122" y="4816150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4" name="타원 23"/>
          <p:cNvSpPr/>
          <p:nvPr/>
        </p:nvSpPr>
        <p:spPr>
          <a:xfrm>
            <a:off x="4578983" y="1925875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293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00149" y="32213"/>
            <a:ext cx="614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하단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이용약관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03" y="1053281"/>
            <a:ext cx="8538181" cy="46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59562" y="32213"/>
            <a:ext cx="688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하단 메뉴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개인정보취급방침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362" y="925767"/>
            <a:ext cx="8672217" cy="505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794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공연이미지</a:t>
                      </a:r>
                      <a:r>
                        <a:rPr lang="ko-KR" altLang="en-US" sz="750" dirty="0" smtClean="0"/>
                        <a:t> 클릭 시 공연상세페이지로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38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공연명</a:t>
                      </a:r>
                      <a:r>
                        <a:rPr lang="ko-KR" altLang="en-US" sz="750" dirty="0" smtClean="0"/>
                        <a:t> 클릭 시 공연 상세페이지로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53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5231" y="32213"/>
            <a:ext cx="514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32" y="981821"/>
            <a:ext cx="8415671" cy="476442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57522" y="2783027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2557522" y="5444099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545" y="731190"/>
            <a:ext cx="1165274" cy="5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794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DB</a:t>
                      </a:r>
                      <a:r>
                        <a:rPr lang="ko-KR" altLang="en-US" sz="750" dirty="0" smtClean="0"/>
                        <a:t>에 등록 된 공연이 없으면 </a:t>
                      </a:r>
                      <a:r>
                        <a:rPr lang="en-US" altLang="ko-KR" sz="750" dirty="0" smtClean="0"/>
                        <a:t>‘</a:t>
                      </a:r>
                      <a:r>
                        <a:rPr lang="ko-KR" altLang="en-US" sz="750" dirty="0" smtClean="0"/>
                        <a:t>등록 된 공연이 없습니다</a:t>
                      </a:r>
                      <a:r>
                        <a:rPr lang="en-US" altLang="ko-KR" sz="750" dirty="0" smtClean="0"/>
                        <a:t>＇</a:t>
                      </a:r>
                      <a:r>
                        <a:rPr lang="ko-KR" altLang="en-US" sz="750" dirty="0" smtClean="0"/>
                        <a:t>라는 문구가 나옴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38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등록 된 정보를 불러와서 리스트</a:t>
                      </a:r>
                      <a:r>
                        <a:rPr lang="ko-KR" altLang="en-US" sz="750" baseline="0" dirty="0" smtClean="0"/>
                        <a:t>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53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5231" y="32213"/>
            <a:ext cx="514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75" t="39651" r="-1"/>
          <a:stretch/>
        </p:blipFill>
        <p:spPr>
          <a:xfrm>
            <a:off x="1377949" y="2960482"/>
            <a:ext cx="8022931" cy="2864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068" y="797179"/>
            <a:ext cx="4944565" cy="201793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609383" y="538811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1410428" y="3246659"/>
            <a:ext cx="318052" cy="3021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05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383884" y="2839295"/>
            <a:ext cx="3424230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요구사항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8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794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공연목록보기 클릭 시 </a:t>
                      </a:r>
                      <a:r>
                        <a:rPr lang="ko-KR" altLang="en-US" sz="750" dirty="0" err="1" smtClean="0"/>
                        <a:t>공연리스트</a:t>
                      </a:r>
                      <a:r>
                        <a:rPr lang="ko-KR" altLang="en-US" sz="750" dirty="0" smtClean="0"/>
                        <a:t>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38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예매하기 클릭 시</a:t>
                      </a:r>
                      <a:r>
                        <a:rPr lang="ko-KR" altLang="en-US" sz="750" baseline="0" dirty="0" smtClean="0"/>
                        <a:t> </a:t>
                      </a:r>
                      <a:r>
                        <a:rPr lang="ko-KR" altLang="en-US" sz="750" dirty="0" err="1" smtClean="0"/>
                        <a:t>공연예매</a:t>
                      </a:r>
                      <a:r>
                        <a:rPr lang="ko-KR" altLang="en-US" sz="750" dirty="0" smtClean="0"/>
                        <a:t> 페이지로 이동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53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5231" y="32213"/>
            <a:ext cx="514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2" y="1525802"/>
            <a:ext cx="8426517" cy="39606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358180" y="4856811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8483014" y="4856811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255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218104"/>
              </p:ext>
            </p:extLst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51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공연 상세페이지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074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목록보기</a:t>
                      </a:r>
                      <a:r>
                        <a:rPr lang="en-US" altLang="ko-KR" sz="750" dirty="0" smtClean="0"/>
                        <a:t>, </a:t>
                      </a:r>
                      <a:r>
                        <a:rPr lang="ko-KR" altLang="en-US" sz="750" dirty="0" smtClean="0"/>
                        <a:t>예매하기 버튼 기능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9121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05231" y="32213"/>
            <a:ext cx="514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상세페이지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공연소개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911" y="609966"/>
            <a:ext cx="6424771" cy="35178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878" y="4187582"/>
            <a:ext cx="5823493" cy="210601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798687" y="578522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2147061" y="4159386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09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51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err="1" smtClean="0"/>
                        <a:t>common_template</a:t>
                      </a:r>
                      <a:r>
                        <a:rPr lang="en-US" altLang="ko-KR" sz="750" dirty="0" smtClean="0"/>
                        <a:t> </a:t>
                      </a:r>
                      <a:r>
                        <a:rPr lang="ko-KR" altLang="en-US" sz="750" dirty="0" smtClean="0"/>
                        <a:t>구성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074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err="1" smtClean="0"/>
                        <a:t>main_template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구성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9121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00220" y="32213"/>
            <a:ext cx="3549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tiles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792" y="743963"/>
            <a:ext cx="2924583" cy="28960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508" y="681452"/>
            <a:ext cx="4211422" cy="28863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36" y="3688974"/>
            <a:ext cx="4576599" cy="2362532"/>
          </a:xfrm>
          <a:prstGeom prst="rect">
            <a:avLst/>
          </a:prstGeom>
        </p:spPr>
      </p:pic>
      <p:cxnSp>
        <p:nvCxnSpPr>
          <p:cNvPr id="13" name="꺾인 연결선 12"/>
          <p:cNvCxnSpPr>
            <a:endCxn id="6" idx="1"/>
          </p:cNvCxnSpPr>
          <p:nvPr/>
        </p:nvCxnSpPr>
        <p:spPr>
          <a:xfrm flipV="1">
            <a:off x="3852472" y="2124628"/>
            <a:ext cx="1238036" cy="792012"/>
          </a:xfrm>
          <a:prstGeom prst="bentConnector3">
            <a:avLst>
              <a:gd name="adj1" fmla="val 761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6200000" flipH="1">
            <a:off x="2858043" y="3746761"/>
            <a:ext cx="1535241" cy="1053088"/>
          </a:xfrm>
          <a:prstGeom prst="bentConnector3">
            <a:avLst>
              <a:gd name="adj1" fmla="val 99888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4865315" y="742646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2" name="타원 41"/>
          <p:cNvSpPr/>
          <p:nvPr/>
        </p:nvSpPr>
        <p:spPr>
          <a:xfrm>
            <a:off x="3961814" y="3750327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53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74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tiles.xml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구성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89640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00220" y="32213"/>
            <a:ext cx="3549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tiles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김은서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77" y="507329"/>
            <a:ext cx="4840700" cy="3636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116" y="4165342"/>
            <a:ext cx="6142767" cy="2055703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2457110" y="574424"/>
            <a:ext cx="288682" cy="30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634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136357" y="3825028"/>
            <a:ext cx="190976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097319" y="363083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모집공고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공지사항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err="1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유성욱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13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1F8151-CCFF-C155-F3A4-7B1CB6C2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48"/>
            <a:ext cx="10079743" cy="575954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32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32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공지사항 버튼을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공지사항 리스트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카테고리별 검색기능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 err="1"/>
                        <a:t>페이징</a:t>
                      </a:r>
                      <a:r>
                        <a:rPr lang="ko-KR" altLang="en-US" sz="750" dirty="0"/>
                        <a:t> 처리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610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공지사항 제목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공지사항 상세보기 페이지로 이동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28088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공지사항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38BA2EF9-65F9-A812-22EE-1DC52A5214D9}"/>
              </a:ext>
            </a:extLst>
          </p:cNvPr>
          <p:cNvSpPr/>
          <p:nvPr/>
        </p:nvSpPr>
        <p:spPr bwMode="auto">
          <a:xfrm>
            <a:off x="858984" y="34290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410755-A3FF-84C7-F9A7-1E63A9CBBF5D}"/>
              </a:ext>
            </a:extLst>
          </p:cNvPr>
          <p:cNvSpPr/>
          <p:nvPr/>
        </p:nvSpPr>
        <p:spPr bwMode="auto">
          <a:xfrm>
            <a:off x="4475021" y="25007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AB5911-8F93-9682-7CA8-C869F26720BF}"/>
              </a:ext>
            </a:extLst>
          </p:cNvPr>
          <p:cNvSpPr/>
          <p:nvPr/>
        </p:nvSpPr>
        <p:spPr bwMode="auto">
          <a:xfrm>
            <a:off x="5562537" y="2287839"/>
            <a:ext cx="216113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5C1883-0A83-DAA6-0EF6-D84FA841B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" r="33571"/>
          <a:stretch/>
        </p:blipFill>
        <p:spPr>
          <a:xfrm>
            <a:off x="1095010" y="3190645"/>
            <a:ext cx="5020902" cy="2333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4A5F87-6F7E-EA5A-2739-B752BCC3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461" y="5146993"/>
            <a:ext cx="2078916" cy="4023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DC610-C5FA-4653-1B69-DB836763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84" y="3126313"/>
            <a:ext cx="4030023" cy="23975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C9DE61-7B13-C2AA-A4D4-344E56352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97" y="5392286"/>
            <a:ext cx="2408129" cy="396274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697878C-9633-C55C-E6BB-03FB8DEB6D92}"/>
              </a:ext>
            </a:extLst>
          </p:cNvPr>
          <p:cNvSpPr/>
          <p:nvPr/>
        </p:nvSpPr>
        <p:spPr bwMode="auto">
          <a:xfrm>
            <a:off x="3429572" y="213493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097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93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공지사항 제목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나오는 상세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en-US" altLang="ko-KR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관리자가 업로드한 파일 다운로드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공지사항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E98B1F-20A7-41BC-9FF3-3FE0F6C01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1885060"/>
            <a:ext cx="6766606" cy="4394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AA95EC-E521-7F6D-B4B1-23142E5FCE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85" b="50770"/>
          <a:stretch/>
        </p:blipFill>
        <p:spPr>
          <a:xfrm>
            <a:off x="374073" y="826604"/>
            <a:ext cx="6341430" cy="67606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1323974-C3C9-A98C-5F0E-DB1D268458CD}"/>
              </a:ext>
            </a:extLst>
          </p:cNvPr>
          <p:cNvSpPr/>
          <p:nvPr/>
        </p:nvSpPr>
        <p:spPr bwMode="auto">
          <a:xfrm>
            <a:off x="2401457" y="116463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0534C-37FC-203A-2979-2E75BF789269}"/>
              </a:ext>
            </a:extLst>
          </p:cNvPr>
          <p:cNvSpPr txBox="1"/>
          <p:nvPr/>
        </p:nvSpPr>
        <p:spPr>
          <a:xfrm>
            <a:off x="1107681" y="3028403"/>
            <a:ext cx="2803666" cy="24622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사용자는 글 수정 불가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readonly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true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383304-D5A0-B70E-E21E-CF6DB092EFCE}"/>
              </a:ext>
            </a:extLst>
          </p:cNvPr>
          <p:cNvSpPr/>
          <p:nvPr/>
        </p:nvSpPr>
        <p:spPr bwMode="auto">
          <a:xfrm>
            <a:off x="1842657" y="550110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4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17841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007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배우지원을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en-US" altLang="ko-KR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수업명을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수업 상세보기 페이지로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93296" y="32213"/>
            <a:ext cx="4256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배우지원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CBF231-4969-1864-9410-C74FBFD5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465"/>
            <a:ext cx="9946898" cy="572489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AF590B7-F4D2-1BC2-BD77-8425C3D89697}"/>
              </a:ext>
            </a:extLst>
          </p:cNvPr>
          <p:cNvSpPr/>
          <p:nvPr/>
        </p:nvSpPr>
        <p:spPr bwMode="auto">
          <a:xfrm>
            <a:off x="775857" y="311300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8DE30AB-7830-936A-A48E-08DE128A9C88}"/>
              </a:ext>
            </a:extLst>
          </p:cNvPr>
          <p:cNvSpPr/>
          <p:nvPr/>
        </p:nvSpPr>
        <p:spPr bwMode="auto">
          <a:xfrm>
            <a:off x="4659748" y="292088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9474721-9470-DAD4-C62D-131F435D45FD}"/>
              </a:ext>
            </a:extLst>
          </p:cNvPr>
          <p:cNvSpPr/>
          <p:nvPr/>
        </p:nvSpPr>
        <p:spPr bwMode="auto">
          <a:xfrm>
            <a:off x="8930693" y="351663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D2F0ED-D6A6-992E-B805-70CC4EF7DC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72060" y="2375098"/>
          <a:ext cx="2119937" cy="79297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1101029389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3084428436"/>
                    </a:ext>
                  </a:extLst>
                </a:gridCol>
              </a:tblGrid>
              <a:tr h="792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지원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수강신청등록 페이지로 이동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6310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646D1C4-7F56-21BA-354D-594977386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r="22727"/>
          <a:stretch/>
        </p:blipFill>
        <p:spPr>
          <a:xfrm>
            <a:off x="1440872" y="3897501"/>
            <a:ext cx="3943928" cy="16937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57C734-DFCD-EDEE-00AC-3E0F9E384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82" y="3835582"/>
            <a:ext cx="4740500" cy="21372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96C59F-7F88-BD26-53A2-8BDDD3FA0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833" y="5260070"/>
            <a:ext cx="2078916" cy="4023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F3AE3CE-38F3-4376-3A91-199DD4FC9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769" y="5505363"/>
            <a:ext cx="240812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93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수업명을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수업 상세보기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en-US" altLang="ko-KR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지원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수강신청등록 페이지로 이동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93295" y="32213"/>
            <a:ext cx="425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배우지원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B0C99B-4EB7-2D0F-7B9F-12C21D75F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" r="8155" b="8729"/>
          <a:stretch/>
        </p:blipFill>
        <p:spPr>
          <a:xfrm>
            <a:off x="73891" y="1429609"/>
            <a:ext cx="8674479" cy="227742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4F5B4FC-C4E5-F6E1-C52F-99626BE22FAD}"/>
              </a:ext>
            </a:extLst>
          </p:cNvPr>
          <p:cNvSpPr/>
          <p:nvPr/>
        </p:nvSpPr>
        <p:spPr bwMode="auto">
          <a:xfrm>
            <a:off x="5365612" y="34239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A33001-7E2C-F8C2-4D7D-EA02BD35F6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2" t="37937" r="31790" b="51522"/>
          <a:stretch/>
        </p:blipFill>
        <p:spPr>
          <a:xfrm>
            <a:off x="73891" y="538016"/>
            <a:ext cx="7729581" cy="820069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85D05D3-DCC2-5914-1BE2-A637B49DF9EB}"/>
              </a:ext>
            </a:extLst>
          </p:cNvPr>
          <p:cNvSpPr/>
          <p:nvPr/>
        </p:nvSpPr>
        <p:spPr bwMode="auto">
          <a:xfrm>
            <a:off x="4491029" y="94805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39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93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/>
                        <a:t>지원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수강 신청 등록 페이지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등록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</a:t>
                      </a:r>
                      <a:r>
                        <a:rPr lang="ko-KR" altLang="en-US" sz="750" dirty="0" err="1"/>
                        <a:t>안내창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93295" y="32213"/>
            <a:ext cx="425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배우지원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D69F53-64D7-23B4-777C-6B270B8C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4" y="466437"/>
            <a:ext cx="5837194" cy="615198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587E0F0-C820-1595-F426-3A6098435DD3}"/>
              </a:ext>
            </a:extLst>
          </p:cNvPr>
          <p:cNvSpPr/>
          <p:nvPr/>
        </p:nvSpPr>
        <p:spPr bwMode="auto">
          <a:xfrm>
            <a:off x="3448036" y="628511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702AD9-18D4-9984-B67F-27EBB329D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094" y="659708"/>
            <a:ext cx="2484966" cy="71553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1DB51F-0E4A-F131-F15D-15A6DCBC415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556093" y="1087224"/>
            <a:ext cx="2758891" cy="5197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D4B05DE-D854-E4A2-2AA6-81A725391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156" y="1366105"/>
            <a:ext cx="2528867" cy="74677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DDE6647-09BD-A5C8-4613-220D5E8409B1}"/>
              </a:ext>
            </a:extLst>
          </p:cNvPr>
          <p:cNvSpPr/>
          <p:nvPr/>
        </p:nvSpPr>
        <p:spPr bwMode="auto">
          <a:xfrm>
            <a:off x="7372223" y="101747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3EE25E-8432-1F01-0B9F-326DB7A125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72060" y="2773890"/>
          <a:ext cx="2119937" cy="79297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940132204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1556100984"/>
                    </a:ext>
                  </a:extLst>
                </a:gridCol>
              </a:tblGrid>
              <a:tr h="792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확인 버튼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처리가 완료되었습니다</a:t>
                      </a:r>
                      <a:r>
                        <a:rPr lang="en-US" altLang="ko-KR" sz="750" dirty="0"/>
                        <a:t>. </a:t>
                      </a:r>
                      <a:r>
                        <a:rPr lang="ko-KR" altLang="en-US" sz="750" dirty="0" err="1"/>
                        <a:t>안내창</a:t>
                      </a:r>
                      <a:r>
                        <a:rPr lang="ko-KR" altLang="en-US" sz="750" dirty="0"/>
                        <a:t> 출력 후 확인버튼을 누르면 수업 리스트 페이지로 이동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539861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D89A1E6D-67C0-809C-A7ED-C1712F4D945A}"/>
              </a:ext>
            </a:extLst>
          </p:cNvPr>
          <p:cNvSpPr/>
          <p:nvPr/>
        </p:nvSpPr>
        <p:spPr bwMode="auto">
          <a:xfrm>
            <a:off x="2459341" y="626205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D6E027E-4AA1-73BA-FF28-14EA7B9C5D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72063" y="3558374"/>
          <a:ext cx="2119937" cy="79297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3945049922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4180761020"/>
                    </a:ext>
                  </a:extLst>
                </a:gridCol>
              </a:tblGrid>
              <a:tr h="792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취소 버튼을 </a:t>
                      </a:r>
                      <a:r>
                        <a:rPr lang="ko-KR" altLang="en-US" sz="750" dirty="0" err="1"/>
                        <a:t>누를시</a:t>
                      </a:r>
                      <a:r>
                        <a:rPr lang="ko-KR" altLang="en-US" sz="750" dirty="0"/>
                        <a:t> 나오는 </a:t>
                      </a:r>
                      <a:r>
                        <a:rPr lang="ko-KR" altLang="en-US" sz="750" dirty="0" err="1"/>
                        <a:t>안내창</a:t>
                      </a:r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691650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38DA4B1C-50C2-FC20-9E3B-D32F9E5E4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733" y="2077368"/>
            <a:ext cx="2352582" cy="6826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3655E9-09E1-42F5-BE56-FE71260970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906" r="41814" b="26163"/>
          <a:stretch/>
        </p:blipFill>
        <p:spPr>
          <a:xfrm>
            <a:off x="5566299" y="3173735"/>
            <a:ext cx="4447576" cy="315307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E7EA3E-4F92-5640-AF9D-0608CF154AFA}"/>
              </a:ext>
            </a:extLst>
          </p:cNvPr>
          <p:cNvCxnSpPr>
            <a:cxnSpLocks/>
          </p:cNvCxnSpPr>
          <p:nvPr/>
        </p:nvCxnSpPr>
        <p:spPr>
          <a:xfrm flipV="1">
            <a:off x="2675455" y="2530136"/>
            <a:ext cx="3522228" cy="3861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A2817431-41DF-4602-B2FD-42A601960E55}"/>
              </a:ext>
            </a:extLst>
          </p:cNvPr>
          <p:cNvSpPr/>
          <p:nvPr/>
        </p:nvSpPr>
        <p:spPr bwMode="auto">
          <a:xfrm>
            <a:off x="8811603" y="597287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F3FEC00-784B-D963-D61B-947206920E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69788" y="4342858"/>
          <a:ext cx="2119937" cy="79297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3945049922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4180761020"/>
                    </a:ext>
                  </a:extLst>
                </a:gridCol>
              </a:tblGrid>
              <a:tr h="792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파일 선택 버튼 </a:t>
                      </a:r>
                      <a:r>
                        <a:rPr lang="ko-KR" altLang="en-US" sz="750" dirty="0" err="1"/>
                        <a:t>클릭시</a:t>
                      </a:r>
                      <a:r>
                        <a:rPr lang="ko-KR" altLang="en-US" sz="750" dirty="0"/>
                        <a:t> 파일 업로드 가능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691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08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2552" y="1179476"/>
            <a:ext cx="7330853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 err="1" smtClean="0"/>
              <a:t>메인페이지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상단메뉴 </a:t>
            </a:r>
            <a:r>
              <a:rPr lang="en-US" altLang="ko-KR" dirty="0" smtClean="0"/>
              <a:t>: ME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홈버튼</a:t>
            </a:r>
            <a:r>
              <a:rPr lang="en-US" altLang="ko-KR" dirty="0" smtClean="0"/>
              <a:t>), ME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모집공고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고객센터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비로그인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회원가입 버튼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로그아웃 출력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콘텐츠 메뉴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공연 소개 및 지난 공연 사진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하단 메뉴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오시는 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이용약관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72552" y="4138665"/>
            <a:ext cx="62584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2. ME</a:t>
            </a:r>
            <a:r>
              <a:rPr lang="ko-KR" altLang="en-US" sz="2400" b="1" dirty="0" smtClean="0"/>
              <a:t>소개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극단 소개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극단 사진 및 지난 공연 사진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CEO </a:t>
            </a:r>
            <a:r>
              <a:rPr lang="ko-KR" altLang="en-US" dirty="0" smtClean="0"/>
              <a:t>인사말 </a:t>
            </a:r>
            <a:r>
              <a:rPr lang="en-US" altLang="ko-KR" dirty="0" smtClean="0"/>
              <a:t>: CEO</a:t>
            </a:r>
            <a:r>
              <a:rPr lang="ko-KR" altLang="en-US" dirty="0" smtClean="0"/>
              <a:t>인물 사진 및 인사말</a:t>
            </a:r>
            <a:r>
              <a:rPr lang="en-US" altLang="ko-KR" dirty="0" smtClean="0"/>
              <a:t>(</a:t>
            </a:r>
            <a:r>
              <a:rPr lang="ko-KR" altLang="en-US" dirty="0" smtClean="0"/>
              <a:t>읽기만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1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/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1193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첨부파일 업로드를 위한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uploadFileUtil.java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50" dirty="0"/>
                        <a:t>첨부파일 업로드 </a:t>
                      </a:r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5964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93618" marR="93618" marT="46820" marB="468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081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93295" y="32213"/>
            <a:ext cx="425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사용자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배우지원 유성욱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7D5791-AABB-41C1-69A5-F5BC58B71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" t="10566" r="50000" b="8195"/>
          <a:stretch/>
        </p:blipFill>
        <p:spPr>
          <a:xfrm>
            <a:off x="97654" y="489492"/>
            <a:ext cx="5690587" cy="54054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2264EE-DEB7-11F0-F033-5C9E1C024979}"/>
              </a:ext>
            </a:extLst>
          </p:cNvPr>
          <p:cNvSpPr txBox="1"/>
          <p:nvPr/>
        </p:nvSpPr>
        <p:spPr>
          <a:xfrm>
            <a:off x="3886392" y="609966"/>
            <a:ext cx="2887271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업로드를 위한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uploadFileUtil.java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24D1C7-0A18-FF9A-6316-933C89F15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22363" r="3666" b="34664"/>
          <a:stretch/>
        </p:blipFill>
        <p:spPr>
          <a:xfrm>
            <a:off x="3996428" y="4442571"/>
            <a:ext cx="5919929" cy="6189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4C2B54-D521-A4DE-B9AE-49D0DEDB6E62}"/>
              </a:ext>
            </a:extLst>
          </p:cNvPr>
          <p:cNvSpPr txBox="1"/>
          <p:nvPr/>
        </p:nvSpPr>
        <p:spPr>
          <a:xfrm>
            <a:off x="5788241" y="4123782"/>
            <a:ext cx="1514656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</a:t>
            </a: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업로드 기능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434019" y="2722664"/>
            <a:ext cx="33194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8</a:t>
            </a:r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.UI 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및 기능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684020" y="3825028"/>
            <a:ext cx="819455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684021" y="364411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98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4508112" y="3825028"/>
            <a:ext cx="313808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4508112" y="3630837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공지사항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수업관리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err="1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임형식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8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697"/>
            <a:ext cx="10072063" cy="492944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80"/>
          <a:ext cx="2119937" cy="557132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로고 클릭 시 사용자 </a:t>
                      </a:r>
                      <a:r>
                        <a:rPr lang="ko-KR" altLang="en-US" sz="750" baseline="0" dirty="0" err="1" smtClean="0"/>
                        <a:t>메인페이지</a:t>
                      </a:r>
                      <a:r>
                        <a:rPr lang="ko-KR" altLang="en-US" sz="750" baseline="0" dirty="0" smtClean="0"/>
                        <a:t>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Home </a:t>
                      </a:r>
                      <a:r>
                        <a:rPr lang="ko-KR" altLang="en-US" sz="750" dirty="0" smtClean="0"/>
                        <a:t>클릭 시 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현재 등록 되어 있는 정보 조회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관리자 계정 초기 부여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7158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5. </a:t>
                      </a:r>
                      <a:r>
                        <a:rPr lang="ko-KR" altLang="en-US" sz="750" dirty="0" smtClean="0"/>
                        <a:t>로그아웃 클릭 시 관리자 계정 로그아웃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89218"/>
                  </a:ext>
                </a:extLst>
              </a:tr>
              <a:tr h="18577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76651" y="32213"/>
            <a:ext cx="417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메인페이지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718205" y="90988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718205" y="140412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602646" y="129767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155846" y="9724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9781144" y="9724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46" y="1354239"/>
            <a:ext cx="5124009" cy="19788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820238" y="3177682"/>
            <a:ext cx="2887329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로그인시 이름 구현과 로그아웃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01716"/>
            <a:ext cx="10078966" cy="49328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580995"/>
              </p:ext>
            </p:extLst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카테고리 별 검색 기능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공지사항 리스트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등록 버튼 클릭 시 공지사항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dirty="0" smtClean="0"/>
                        <a:t>등록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기능 구현 </a:t>
                      </a:r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리스트 </a:t>
                      </a:r>
                      <a:r>
                        <a:rPr lang="en-US" altLang="ko-KR" sz="750" dirty="0" smtClean="0"/>
                        <a:t>10</a:t>
                      </a:r>
                      <a:r>
                        <a:rPr lang="ko-KR" altLang="en-US" sz="750" dirty="0" smtClean="0"/>
                        <a:t>개 이후로 다음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구현</a:t>
                      </a:r>
                      <a:r>
                        <a:rPr lang="en-US" altLang="ko-KR" sz="75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7922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12156" y="32213"/>
            <a:ext cx="443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공지사항 목록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4043305" y="171621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942956" y="206812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803728" y="30465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920582" y="319963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41" y="3284395"/>
            <a:ext cx="3803713" cy="19321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43" y="3605742"/>
            <a:ext cx="4030023" cy="23975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126081" y="5055005"/>
            <a:ext cx="2050561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카테고리별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검색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10282" y="5844745"/>
            <a:ext cx="237757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페이지에 따라 목록 출력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790"/>
            <a:ext cx="10078966" cy="49328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271472"/>
              </p:ext>
            </p:extLst>
          </p:nvPr>
        </p:nvGraphicFramePr>
        <p:xfrm>
          <a:off x="10072063" y="797180"/>
          <a:ext cx="2119937" cy="5571325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제목 및 내용 작성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파일 선택 시 첨부파일 등록 가능</a:t>
                      </a:r>
                      <a:endParaRPr lang="en-US" altLang="ko-KR" sz="75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최대 </a:t>
                      </a:r>
                      <a:r>
                        <a:rPr lang="en-US" altLang="ko-KR" sz="750" dirty="0" smtClean="0"/>
                        <a:t>20M)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공지사항 작성은 관리자만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관리자 계정 초기 부여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97158"/>
                  </a:ext>
                </a:extLst>
              </a:tr>
              <a:tr h="742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5. </a:t>
                      </a:r>
                      <a:r>
                        <a:rPr lang="ko-KR" altLang="en-US" sz="750" dirty="0" smtClean="0"/>
                        <a:t>로그아웃 클릭 시 관리자 계정 로그아웃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89218"/>
                  </a:ext>
                </a:extLst>
              </a:tr>
              <a:tr h="18577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sym typeface="Wingdings 3" pitchFamily="18" charset="2"/>
                      </a:endParaRPr>
                    </a:p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12156" y="32213"/>
            <a:ext cx="443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공자사항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등록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303472" y="159983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53594" y="411859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53594" y="440122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3" y="1368807"/>
            <a:ext cx="2810263" cy="28879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47" y="4959440"/>
            <a:ext cx="6031729" cy="14111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6380110" y="4078061"/>
            <a:ext cx="228139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등록 처리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55" y="2079785"/>
            <a:ext cx="5132039" cy="16024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94794" y="3557116"/>
            <a:ext cx="2502608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업로드 컨트롤러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68796" y="6126225"/>
            <a:ext cx="224292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등록 컨트롤러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0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030"/>
            <a:ext cx="10072063" cy="492944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80"/>
          <a:ext cx="2119937" cy="5571326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등록된 내용 상세보기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클릭 시 첨부된 파일 다운로드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수정 버튼 클릭 시 수정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smtClean="0"/>
                        <a:t>삭제 버튼 클릭 시 </a:t>
                      </a:r>
                      <a:r>
                        <a:rPr lang="ko-KR" altLang="en-US" sz="750" dirty="0" err="1" smtClean="0"/>
                        <a:t>게시글</a:t>
                      </a:r>
                      <a:r>
                        <a:rPr lang="ko-KR" altLang="en-US" sz="750" dirty="0" smtClean="0"/>
                        <a:t> 삭제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807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5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5.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목록 버튼 클릭 시 리스트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33197"/>
                  </a:ext>
                </a:extLst>
              </a:tr>
              <a:tr h="153242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88963" y="32213"/>
            <a:ext cx="4860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공지사항 상세보기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591050" y="137539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4569777" y="436243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031893" y="48473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489092" y="48473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962917" y="484734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02" y="2997869"/>
            <a:ext cx="4398028" cy="13645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4" y="1145495"/>
            <a:ext cx="4624866" cy="25998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3894794" y="3598684"/>
            <a:ext cx="2310248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다운 컨트롤러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6" y="4640061"/>
            <a:ext cx="4777966" cy="1351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2696281" y="5840347"/>
            <a:ext cx="1829347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다운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63" y="4475519"/>
            <a:ext cx="3400900" cy="14861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7761239" y="5792035"/>
            <a:ext cx="2050561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5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809"/>
            <a:ext cx="10078966" cy="49328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제목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내용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첨부 파일 추가 및 삭제 가능</a:t>
                      </a:r>
                      <a:endParaRPr lang="en-US" altLang="ko-KR" sz="750" dirty="0" smtClean="0"/>
                    </a:p>
                    <a:p>
                      <a:pPr algn="l"/>
                      <a:r>
                        <a:rPr lang="en-US" altLang="ko-KR" sz="750" dirty="0" smtClean="0"/>
                        <a:t>3-1. </a:t>
                      </a:r>
                      <a:r>
                        <a:rPr lang="ko-KR" altLang="en-US" sz="750" dirty="0" smtClean="0"/>
                        <a:t>첨부파일 추가</a:t>
                      </a:r>
                      <a:endParaRPr lang="en-US" altLang="ko-KR" sz="750" dirty="0" smtClean="0"/>
                    </a:p>
                    <a:p>
                      <a:pPr algn="l"/>
                      <a:r>
                        <a:rPr lang="en-US" altLang="ko-KR" sz="750" dirty="0" smtClean="0"/>
                        <a:t>3-2. X </a:t>
                      </a:r>
                      <a:r>
                        <a:rPr lang="ko-KR" altLang="en-US" sz="750" dirty="0" smtClean="0"/>
                        <a:t>버튼 </a:t>
                      </a:r>
                      <a:r>
                        <a:rPr lang="ko-KR" altLang="en-US" sz="750" dirty="0" err="1" smtClean="0"/>
                        <a:t>클릭시</a:t>
                      </a:r>
                      <a:r>
                        <a:rPr lang="ko-KR" altLang="en-US" sz="750" dirty="0" smtClean="0"/>
                        <a:t> 첨부파일 삭제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err="1" smtClean="0"/>
                        <a:t>수정버튼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ko-KR" altLang="en-US" sz="750" dirty="0" err="1" smtClean="0"/>
                        <a:t>클릭시</a:t>
                      </a:r>
                      <a:r>
                        <a:rPr lang="ko-KR" altLang="en-US" sz="750" dirty="0" smtClean="0"/>
                        <a:t> 수정된 내용 저장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7922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12156" y="32213"/>
            <a:ext cx="443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공지사항 수정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78534" y="185753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78534" y="306288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278534" y="440123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234797" y="502745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91" y="3638731"/>
            <a:ext cx="2181529" cy="7525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35" y="4499371"/>
            <a:ext cx="2438740" cy="4096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모서리가 둥근 직사각형 23"/>
          <p:cNvSpPr/>
          <p:nvPr/>
        </p:nvSpPr>
        <p:spPr>
          <a:xfrm>
            <a:off x="4585126" y="3516419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 smtClean="0">
                <a:solidFill>
                  <a:schemeClr val="bg1"/>
                </a:solidFill>
              </a:rPr>
              <a:t>3-1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09570" y="4370583"/>
            <a:ext cx="391329" cy="232606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0" dirty="0" smtClean="0">
                <a:solidFill>
                  <a:schemeClr val="bg1"/>
                </a:solidFill>
              </a:rPr>
              <a:t>3-2</a:t>
            </a:r>
            <a:endParaRPr lang="ko-KR" altLang="en-US" sz="790" dirty="0" err="1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50" y="2126431"/>
            <a:ext cx="3234188" cy="13394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7519445" y="3304259"/>
            <a:ext cx="1896673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첨부파일 삭제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319170"/>
              </p:ext>
            </p:extLst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카테고리 별 검색 기능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공지사항 리스트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등록 버튼 클릭 시 공지사항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dirty="0" smtClean="0"/>
                        <a:t>등록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기능 구현 </a:t>
                      </a:r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리스트 </a:t>
                      </a:r>
                      <a:r>
                        <a:rPr lang="en-US" altLang="ko-KR" sz="750" dirty="0" smtClean="0"/>
                        <a:t>10</a:t>
                      </a:r>
                      <a:r>
                        <a:rPr lang="ko-KR" altLang="en-US" sz="750" dirty="0" smtClean="0"/>
                        <a:t>개 이후로 다음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구현</a:t>
                      </a:r>
                      <a:r>
                        <a:rPr lang="en-US" altLang="ko-KR" sz="75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7922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수업등록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315"/>
            <a:ext cx="10072063" cy="492944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4043305" y="170789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1942956" y="208474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8812041" y="307149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920582" y="321625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1" lang="en-US" altLang="ko-KR" sz="786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22" y="3836987"/>
            <a:ext cx="4566407" cy="1604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418230" y="5279954"/>
            <a:ext cx="2050561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카테고리별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검색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41" y="3145547"/>
            <a:ext cx="3672548" cy="28314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370115" y="5815365"/>
            <a:ext cx="237757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페이지에 따라 목록 출력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130"/>
            <a:ext cx="10078966" cy="49328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수업 관련된 내용 등록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6265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수업등록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037465" y="1716217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483" y="2134619"/>
            <a:ext cx="4806594" cy="15388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166558" y="3514892"/>
            <a:ext cx="2377574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수업 등록 처리 컨트롤러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3" y="2134619"/>
            <a:ext cx="2172648" cy="34687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559535" y="5447981"/>
            <a:ext cx="1896673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수업 등록 처리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6100" y="1319701"/>
            <a:ext cx="780373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모집공고</a:t>
            </a:r>
            <a:endParaRPr lang="en-US" altLang="ko-KR" sz="2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배우지원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모집중인 수업 리스트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비회원은 지원 불가능</a:t>
            </a:r>
            <a:r>
              <a:rPr lang="en-US" altLang="ko-KR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수업기간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모집상황</a:t>
            </a:r>
            <a:endParaRPr lang="en-US" altLang="ko-KR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공고 클릭 시 상세내용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수업기간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모집인원</a:t>
            </a:r>
            <a:r>
              <a:rPr lang="en-US" altLang="ko-KR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하단에 </a:t>
            </a:r>
            <a:r>
              <a:rPr lang="ko-KR" altLang="en-US" dirty="0" err="1" smtClean="0"/>
              <a:t>지원버튼</a:t>
            </a:r>
            <a:r>
              <a:rPr lang="ko-KR" altLang="en-US" dirty="0" smtClean="0"/>
              <a:t> 클릭 시 지원서 양식 출력 </a:t>
            </a:r>
            <a:endParaRPr lang="en-US" altLang="ko-KR" dirty="0" smtClean="0"/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err="1" smtClean="0"/>
              <a:t>회원번호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숫자만 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err="1" smtClean="0"/>
              <a:t>수업번호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숫자만 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err="1" smtClean="0"/>
              <a:t>작품명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레미제라블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레베카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맘마미아 중 </a:t>
            </a:r>
            <a:r>
              <a:rPr lang="ko-KR" altLang="en-US" dirty="0" err="1" smtClean="0"/>
              <a:t>택</a:t>
            </a:r>
            <a:r>
              <a:rPr lang="en-US" altLang="ko-KR" dirty="0" smtClean="0"/>
              <a:t>1)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smtClean="0"/>
              <a:t>기수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숫자만 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smtClean="0"/>
              <a:t>이름</a:t>
            </a:r>
            <a:r>
              <a:rPr lang="en-US" altLang="ko-KR" dirty="0" smtClean="0"/>
              <a:t>(3~6</a:t>
            </a:r>
            <a:r>
              <a:rPr lang="ko-KR" altLang="en-US" dirty="0" smtClean="0"/>
              <a:t>자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smtClean="0"/>
              <a:t>성별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남자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872808"/>
              </p:ext>
            </p:extLst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smtClean="0"/>
                        <a:t>모든 내용 수정 가능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2. </a:t>
                      </a:r>
                      <a:r>
                        <a:rPr lang="ko-KR" altLang="en-US" sz="750" dirty="0" smtClean="0"/>
                        <a:t>공지사항 리스트 출력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3. </a:t>
                      </a:r>
                      <a:r>
                        <a:rPr lang="ko-KR" altLang="en-US" sz="750" dirty="0" smtClean="0"/>
                        <a:t>등록 버튼 클릭 시 공지사항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dirty="0" smtClean="0"/>
                        <a:t>등록 페이지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50" dirty="0" smtClean="0"/>
                        <a:t>4.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기능 구현 </a:t>
                      </a:r>
                      <a:r>
                        <a:rPr lang="en-US" altLang="ko-KR" sz="750" dirty="0" smtClean="0"/>
                        <a:t>(</a:t>
                      </a:r>
                      <a:r>
                        <a:rPr lang="ko-KR" altLang="en-US" sz="750" dirty="0" smtClean="0"/>
                        <a:t>리스트 </a:t>
                      </a:r>
                      <a:r>
                        <a:rPr lang="en-US" altLang="ko-KR" sz="750" dirty="0" smtClean="0"/>
                        <a:t>10</a:t>
                      </a:r>
                      <a:r>
                        <a:rPr lang="ko-KR" altLang="en-US" sz="750" dirty="0" smtClean="0"/>
                        <a:t>개 이후로 다음 </a:t>
                      </a: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구현</a:t>
                      </a:r>
                      <a:r>
                        <a:rPr lang="en-US" altLang="ko-KR" sz="750" dirty="0" smtClean="0"/>
                        <a:t>)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33822"/>
                  </a:ext>
                </a:extLst>
              </a:tr>
              <a:tr h="17922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0101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수업등록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328"/>
            <a:ext cx="10072063" cy="492944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3037465" y="178272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30" y="2220346"/>
            <a:ext cx="4053438" cy="2171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488249" y="4322105"/>
            <a:ext cx="1896673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수업 수정 처리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44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/>
                        <a:t>1.</a:t>
                      </a:r>
                      <a:r>
                        <a:rPr lang="en-US" altLang="ko-KR" sz="750" baseline="0" dirty="0" smtClean="0"/>
                        <a:t> </a:t>
                      </a:r>
                      <a:r>
                        <a:rPr lang="ko-KR" altLang="en-US" sz="750" baseline="0" dirty="0" err="1" smtClean="0"/>
                        <a:t>삭제버튼</a:t>
                      </a:r>
                      <a:r>
                        <a:rPr lang="ko-KR" altLang="en-US" sz="750" baseline="0" dirty="0" smtClean="0"/>
                        <a:t> </a:t>
                      </a:r>
                      <a:r>
                        <a:rPr lang="ko-KR" altLang="en-US" sz="750" baseline="0" dirty="0" err="1" smtClean="0"/>
                        <a:t>클릭시</a:t>
                      </a:r>
                      <a:r>
                        <a:rPr lang="ko-KR" altLang="en-US" sz="750" baseline="0" dirty="0" smtClean="0"/>
                        <a:t> </a:t>
                      </a:r>
                      <a:r>
                        <a:rPr lang="ko-KR" altLang="en-US" sz="750" baseline="0" dirty="0" err="1" smtClean="0"/>
                        <a:t>게시글</a:t>
                      </a:r>
                      <a:r>
                        <a:rPr lang="ko-KR" altLang="en-US" sz="750" baseline="0" dirty="0" smtClean="0"/>
                        <a:t> 삭제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6265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수업등록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임형식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199"/>
            <a:ext cx="10072063" cy="487907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3DC001D-60F7-CF74-374F-E6EF82391844}"/>
              </a:ext>
            </a:extLst>
          </p:cNvPr>
          <p:cNvSpPr/>
          <p:nvPr/>
        </p:nvSpPr>
        <p:spPr bwMode="auto">
          <a:xfrm>
            <a:off x="5479214" y="530347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86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28" y="3536776"/>
            <a:ext cx="3896269" cy="12670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7763037" y="4641632"/>
            <a:ext cx="1665841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수업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</a:t>
            </a:r>
            <a:r>
              <a:rPr lang="ko-KR" altLang="en-US" sz="15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391CEF-52B1-7257-C165-4EB1895C4E54}"/>
              </a:ext>
            </a:extLst>
          </p:cNvPr>
          <p:cNvSpPr/>
          <p:nvPr/>
        </p:nvSpPr>
        <p:spPr>
          <a:xfrm>
            <a:off x="5136357" y="3825028"/>
            <a:ext cx="1909762" cy="20688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F0660-F128-41E1-8F13-461DF1EC92AD}"/>
              </a:ext>
            </a:extLst>
          </p:cNvPr>
          <p:cNvSpPr txBox="1"/>
          <p:nvPr/>
        </p:nvSpPr>
        <p:spPr>
          <a:xfrm>
            <a:off x="5097319" y="363083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공연관리</a:t>
            </a:r>
            <a:r>
              <a:rPr lang="en-US" altLang="ko-KR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회원관리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3710181" y="2722664"/>
            <a:ext cx="4767131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장서희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2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75" y="1222259"/>
            <a:ext cx="10095053" cy="4918642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공연조회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31" y="623608"/>
            <a:ext cx="4838082" cy="3472904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15370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76" y="1222259"/>
            <a:ext cx="8124962" cy="3958749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공연조회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1873497" y="1506406"/>
            <a:ext cx="1780585" cy="1096844"/>
            <a:chOff x="2952156" y="2226551"/>
            <a:chExt cx="2125589" cy="1309367"/>
          </a:xfrm>
        </p:grpSpPr>
        <p:sp>
          <p:nvSpPr>
            <p:cNvPr id="12" name="타원 11"/>
            <p:cNvSpPr/>
            <p:nvPr/>
          </p:nvSpPr>
          <p:spPr>
            <a:xfrm>
              <a:off x="2960224" y="2226551"/>
              <a:ext cx="2117521" cy="1309367"/>
            </a:xfrm>
            <a:prstGeom prst="ellipse">
              <a:avLst/>
            </a:prstGeom>
            <a:solidFill>
              <a:srgbClr val="F5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-2837" r="-1"/>
            <a:stretch/>
          </p:blipFill>
          <p:spPr>
            <a:xfrm>
              <a:off x="2962276" y="2228929"/>
              <a:ext cx="2085754" cy="12916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타원 4"/>
            <p:cNvSpPr/>
            <p:nvPr/>
          </p:nvSpPr>
          <p:spPr>
            <a:xfrm>
              <a:off x="2952156" y="2228935"/>
              <a:ext cx="2125589" cy="1302557"/>
            </a:xfrm>
            <a:prstGeom prst="ellipse">
              <a:avLst/>
            </a:prstGeom>
            <a:noFill/>
            <a:ln>
              <a:solidFill>
                <a:srgbClr val="0544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/>
          <p:cNvSpPr/>
          <p:nvPr/>
        </p:nvSpPr>
        <p:spPr bwMode="auto">
          <a:xfrm>
            <a:off x="4710452" y="194919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7" name="타원 26"/>
          <p:cNvSpPr/>
          <p:nvPr/>
        </p:nvSpPr>
        <p:spPr bwMode="auto">
          <a:xfrm>
            <a:off x="1880255" y="1484361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79" y="2685069"/>
            <a:ext cx="6672271" cy="1444521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sp>
        <p:nvSpPr>
          <p:cNvPr id="29" name="타원 28"/>
          <p:cNvSpPr/>
          <p:nvPr/>
        </p:nvSpPr>
        <p:spPr bwMode="auto">
          <a:xfrm>
            <a:off x="7487025" y="194919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6166632" y="2778222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702207" y="2138517"/>
            <a:ext cx="0" cy="546552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6" idx="2"/>
            <a:endCxn id="12" idx="6"/>
          </p:cNvCxnSpPr>
          <p:nvPr/>
        </p:nvCxnSpPr>
        <p:spPr>
          <a:xfrm rot="10800000">
            <a:off x="3654082" y="2054829"/>
            <a:ext cx="1056370" cy="821"/>
          </a:xfrm>
          <a:prstGeom prst="bentConnector3">
            <a:avLst>
              <a:gd name="adj1" fmla="val 50000"/>
            </a:avLst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960144" y="1969294"/>
            <a:ext cx="716756" cy="16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038850" y="4481003"/>
            <a:ext cx="315321" cy="3048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 bwMode="auto">
          <a:xfrm>
            <a:off x="5740680" y="451697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rcRect l="16268" t="10835" r="20237" b="65129"/>
          <a:stretch/>
        </p:blipFill>
        <p:spPr>
          <a:xfrm>
            <a:off x="3567921" y="5095729"/>
            <a:ext cx="6409085" cy="1181449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73682"/>
              </p:ext>
            </p:extLst>
          </p:nvPr>
        </p:nvGraphicFramePr>
        <p:xfrm>
          <a:off x="10072063" y="797180"/>
          <a:ext cx="2119937" cy="5571327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621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카테고리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err="1" smtClean="0"/>
                        <a:t>공연명</a:t>
                      </a:r>
                      <a:r>
                        <a:rPr lang="en-US" altLang="ko-KR" sz="750" dirty="0" smtClean="0"/>
                        <a:t>, </a:t>
                      </a:r>
                      <a:r>
                        <a:rPr lang="ko-KR" altLang="en-US" sz="750" dirty="0" smtClean="0"/>
                        <a:t>출연진</a:t>
                      </a:r>
                      <a:r>
                        <a:rPr lang="ko-KR" altLang="en-US" sz="750" baseline="0" dirty="0" smtClean="0"/>
                        <a:t> 중 선택하여 검색에 반영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621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검색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텍스트 입력 시 입력한 값으로 검색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621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err="1" smtClean="0"/>
                        <a:t>페이징</a:t>
                      </a:r>
                      <a:r>
                        <a:rPr lang="ko-KR" altLang="en-US" sz="750" dirty="0" smtClean="0"/>
                        <a:t> 처리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267137"/>
                  </a:ext>
                </a:extLst>
              </a:tr>
              <a:tr h="7866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등록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등록</a:t>
                      </a:r>
                      <a:r>
                        <a:rPr lang="ko-KR" altLang="en-US" sz="750" baseline="0" dirty="0" smtClean="0"/>
                        <a:t> 버튼 </a:t>
                      </a:r>
                      <a:r>
                        <a:rPr lang="ko-KR" altLang="en-US" sz="750" baseline="0" dirty="0" err="1" smtClean="0"/>
                        <a:t>클릭시</a:t>
                      </a:r>
                      <a:r>
                        <a:rPr lang="ko-KR" altLang="en-US" sz="750" baseline="0" dirty="0" smtClean="0"/>
                        <a:t> 공연등록으로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910059"/>
                  </a:ext>
                </a:extLst>
              </a:tr>
              <a:tr h="2921342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sp>
        <p:nvSpPr>
          <p:cNvPr id="64" name="타원 63"/>
          <p:cNvSpPr/>
          <p:nvPr/>
        </p:nvSpPr>
        <p:spPr bwMode="auto">
          <a:xfrm>
            <a:off x="8503486" y="441052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8923552" y="4623432"/>
            <a:ext cx="0" cy="472297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1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5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76" y="1215710"/>
            <a:ext cx="10097540" cy="4938213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공연등록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1"/>
          <a:stretch/>
        </p:blipFill>
        <p:spPr>
          <a:xfrm>
            <a:off x="8082083" y="570463"/>
            <a:ext cx="3963396" cy="4382565"/>
          </a:xfrm>
          <a:prstGeom prst="rect">
            <a:avLst/>
          </a:prstGeom>
          <a:ln>
            <a:solidFill>
              <a:srgbClr val="05446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83" y="5165534"/>
            <a:ext cx="3328996" cy="859279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8390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76" y="1215710"/>
            <a:ext cx="8122036" cy="3972091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71712"/>
              </p:ext>
            </p:extLst>
          </p:nvPr>
        </p:nvGraphicFramePr>
        <p:xfrm>
          <a:off x="10072063" y="797180"/>
          <a:ext cx="2119937" cy="5571328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831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smtClean="0"/>
                        <a:t>취소</a:t>
                      </a:r>
                      <a:r>
                        <a:rPr lang="ko-KR" altLang="en-US" sz="750" smtClean="0"/>
                        <a:t> </a:t>
                      </a:r>
                      <a:r>
                        <a:rPr lang="en-US" altLang="ko-KR" sz="750" smtClean="0"/>
                        <a:t>: </a:t>
                      </a:r>
                      <a:r>
                        <a:rPr lang="ko-KR" altLang="en-US" sz="750" smtClean="0"/>
                        <a:t>취소 버튼 클릭</a:t>
                      </a:r>
                      <a:r>
                        <a:rPr lang="ko-KR" altLang="en-US" sz="750" baseline="0" smtClean="0"/>
                        <a:t> 시 </a:t>
                      </a:r>
                      <a:r>
                        <a:rPr lang="en-US" altLang="ko-KR" sz="750" baseline="0" smtClean="0"/>
                        <a:t>Alert</a:t>
                      </a:r>
                      <a:r>
                        <a:rPr lang="ko-KR" altLang="en-US" sz="750" baseline="0" smtClean="0"/>
                        <a:t>창</a:t>
                      </a:r>
                      <a:endParaRPr lang="en-US" altLang="ko-KR" sz="750" baseline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831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등록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등록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처리완료 메시지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909070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1565376" y="1210020"/>
            <a:ext cx="8118148" cy="288184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 bwMode="auto">
          <a:xfrm>
            <a:off x="5566553" y="41644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6611280" y="416443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960144" y="1969294"/>
            <a:ext cx="716756" cy="16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00" y="4346923"/>
            <a:ext cx="3046037" cy="877095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238" y="4601688"/>
            <a:ext cx="3041710" cy="882639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00" y="5375484"/>
            <a:ext cx="3046037" cy="899501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cxnSp>
        <p:nvCxnSpPr>
          <p:cNvPr id="36" name="꺾인 연결선 35"/>
          <p:cNvCxnSpPr>
            <a:stCxn id="26" idx="2"/>
            <a:endCxn id="9" idx="0"/>
          </p:cNvCxnSpPr>
          <p:nvPr/>
        </p:nvCxnSpPr>
        <p:spPr>
          <a:xfrm rot="10800000" flipV="1">
            <a:off x="3998093" y="4270888"/>
            <a:ext cx="1568460" cy="330800"/>
          </a:xfrm>
          <a:prstGeom prst="bentConnector2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8478982" y="5024582"/>
            <a:ext cx="406402" cy="554182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493271" y="600128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-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공연등록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2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6" grpId="0" animBg="1"/>
      <p:bldP spid="3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0561"/>
            <a:ext cx="10092699" cy="4925321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 상세보기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95" y="2832333"/>
            <a:ext cx="3878835" cy="2381640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15670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15"/>
          <a:stretch/>
        </p:blipFill>
        <p:spPr>
          <a:xfrm>
            <a:off x="1559928" y="1226880"/>
            <a:ext cx="8131909" cy="188832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1559928" y="1226646"/>
            <a:ext cx="8131909" cy="15248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 상세보기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 bwMode="auto">
          <a:xfrm>
            <a:off x="5397324" y="2792916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6095998" y="3045039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960144" y="1969294"/>
            <a:ext cx="716756" cy="16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898" y="5234733"/>
            <a:ext cx="3058184" cy="903088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sp>
        <p:nvSpPr>
          <p:cNvPr id="28" name="타원 27"/>
          <p:cNvSpPr/>
          <p:nvPr/>
        </p:nvSpPr>
        <p:spPr bwMode="auto">
          <a:xfrm>
            <a:off x="6785340" y="2791823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83" y="2494054"/>
            <a:ext cx="3046037" cy="890694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45" y="4136281"/>
            <a:ext cx="3046037" cy="883895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cxnSp>
        <p:nvCxnSpPr>
          <p:cNvPr id="10" name="꺾인 연결선 9"/>
          <p:cNvCxnSpPr>
            <a:endCxn id="13" idx="0"/>
          </p:cNvCxnSpPr>
          <p:nvPr/>
        </p:nvCxnSpPr>
        <p:spPr>
          <a:xfrm rot="10800000" flipV="1">
            <a:off x="4081991" y="4817187"/>
            <a:ext cx="470715" cy="417545"/>
          </a:xfrm>
          <a:prstGeom prst="bentConnector2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30" idx="4"/>
            <a:endCxn id="5" idx="3"/>
          </p:cNvCxnSpPr>
          <p:nvPr/>
        </p:nvCxnSpPr>
        <p:spPr>
          <a:xfrm rot="5400000">
            <a:off x="5247427" y="3621601"/>
            <a:ext cx="1320284" cy="592973"/>
          </a:xfrm>
          <a:prstGeom prst="bentConnector2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78" y="5234734"/>
            <a:ext cx="2808818" cy="903088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49" y="1865033"/>
            <a:ext cx="4525219" cy="2405557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22921"/>
              </p:ext>
            </p:extLst>
          </p:nvPr>
        </p:nvGraphicFramePr>
        <p:xfrm>
          <a:off x="10072063" y="797178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목록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목록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삭제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삭제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처리완료 메시지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 확인 클릭 시 목록으로 이동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3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수정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수정 버튼 클릭</a:t>
                      </a:r>
                      <a:r>
                        <a:rPr lang="ko-KR" altLang="en-US" sz="750" baseline="0" dirty="0" smtClean="0"/>
                        <a:t> 시 공연수정으로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15158"/>
                  </a:ext>
                </a:extLst>
              </a:tr>
              <a:tr h="3369842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8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8" y="1217664"/>
            <a:ext cx="10088455" cy="4907613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공연수정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06" y="678583"/>
            <a:ext cx="4905624" cy="2038835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12163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6100" y="1319701"/>
            <a:ext cx="666240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모집공고</a:t>
            </a:r>
            <a:endParaRPr lang="en-US" altLang="ko-KR" sz="2400" b="1" dirty="0" smtClean="0"/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생년월일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년도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월선택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일선택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휴대폰 번호</a:t>
            </a:r>
            <a:r>
              <a:rPr lang="en-US" altLang="ko-KR" dirty="0" smtClean="0"/>
              <a:t>(3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-4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-4</a:t>
            </a:r>
            <a:r>
              <a:rPr lang="ko-KR" altLang="en-US" dirty="0" smtClean="0"/>
              <a:t>자리 </a:t>
            </a:r>
            <a:r>
              <a:rPr lang="ko-KR" altLang="en-US" dirty="0" err="1" smtClean="0"/>
              <a:t>숫자입력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이메일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아이디 </a:t>
            </a:r>
            <a:r>
              <a:rPr lang="en-US" altLang="ko-KR" dirty="0" smtClean="0"/>
              <a:t>+@+</a:t>
            </a:r>
            <a:r>
              <a:rPr lang="ko-KR" altLang="en-US" dirty="0" err="1" smtClean="0"/>
              <a:t>도메인선택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주소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우편번호</a:t>
            </a:r>
            <a:r>
              <a:rPr lang="en-US" altLang="ko-KR" dirty="0" smtClean="0"/>
              <a:t>5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주소입력</a:t>
            </a:r>
            <a:r>
              <a:rPr lang="en-US" altLang="ko-KR" dirty="0" smtClean="0"/>
              <a:t>+</a:t>
            </a:r>
            <a:r>
              <a:rPr lang="ko-KR" altLang="en-US" dirty="0" smtClean="0"/>
              <a:t>상세주소입력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수강신청 날짜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달력입력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err="1" smtClean="0"/>
              <a:t>무대경험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어디서 활성화</a:t>
            </a:r>
            <a:r>
              <a:rPr lang="en-US" altLang="ko-KR" dirty="0" smtClean="0"/>
              <a:t>) or 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자기소개</a:t>
            </a:r>
            <a:r>
              <a:rPr lang="en-US" altLang="ko-KR" dirty="0" smtClean="0"/>
              <a:t>(1000</a:t>
            </a:r>
            <a:r>
              <a:rPr lang="ko-KR" altLang="en-US" dirty="0" smtClean="0"/>
              <a:t>자</a:t>
            </a:r>
            <a:r>
              <a:rPr lang="en-US" altLang="ko-KR" dirty="0" smtClean="0"/>
              <a:t>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r>
              <a:rPr lang="ko-KR" altLang="en-US" dirty="0" smtClean="0"/>
              <a:t>첨부파일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얼굴 식별 가능 사진 업로드</a:t>
            </a:r>
            <a:r>
              <a:rPr lang="en-US" altLang="ko-KR" dirty="0" smtClean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하단에 취소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등록 버튼</a:t>
            </a:r>
            <a:endParaRPr lang="en-US" altLang="ko-KR" dirty="0" smtClean="0"/>
          </a:p>
          <a:p>
            <a:pPr marL="1714500" lvl="3" indent="-342900">
              <a:lnSpc>
                <a:spcPct val="150000"/>
              </a:lnSpc>
              <a:buFont typeface="+mj-lt"/>
              <a:buAutoNum type="alphaLcPeriod" startAt="7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2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28"/>
          <a:stretch/>
        </p:blipFill>
        <p:spPr>
          <a:xfrm>
            <a:off x="1559928" y="1228724"/>
            <a:ext cx="8131909" cy="1876957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41430"/>
              </p:ext>
            </p:extLst>
          </p:nvPr>
        </p:nvGraphicFramePr>
        <p:xfrm>
          <a:off x="10072063" y="797178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취소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취소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73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="1" dirty="0" smtClean="0"/>
                        <a:t>수정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ko-KR" altLang="en-US" sz="750" dirty="0" smtClean="0"/>
                        <a:t>수정 버튼 클릭</a:t>
                      </a:r>
                      <a:r>
                        <a:rPr lang="ko-KR" altLang="en-US" sz="750" baseline="0" dirty="0" smtClean="0"/>
                        <a:t> 시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처리완료 메시지 </a:t>
                      </a:r>
                      <a:r>
                        <a:rPr lang="en-US" altLang="ko-KR" sz="750" baseline="0" dirty="0" smtClean="0"/>
                        <a:t>Alert</a:t>
                      </a:r>
                      <a:r>
                        <a:rPr lang="ko-KR" altLang="en-US" sz="750" baseline="0" dirty="0" smtClean="0"/>
                        <a:t>창</a:t>
                      </a:r>
                      <a:endParaRPr lang="en-US" altLang="ko-KR" sz="750" baseline="0" dirty="0" smtClean="0"/>
                    </a:p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smtClean="0"/>
                        <a:t>확인 클릭 시 목록으로 이동</a:t>
                      </a: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410367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50" baseline="0" dirty="0" smtClean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baseline="0" dirty="0" smtClean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15158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1559928" y="1226646"/>
            <a:ext cx="8131909" cy="152486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공연관리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공연수정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 bwMode="auto">
          <a:xfrm>
            <a:off x="5545357" y="28217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30" name="타원 29"/>
          <p:cNvSpPr/>
          <p:nvPr/>
        </p:nvSpPr>
        <p:spPr bwMode="auto">
          <a:xfrm>
            <a:off x="6616995" y="2821700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960144" y="1969294"/>
            <a:ext cx="716756" cy="16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84" y="4285550"/>
            <a:ext cx="3058184" cy="903088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9" y="3162269"/>
            <a:ext cx="3060654" cy="894968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  <p:cxnSp>
        <p:nvCxnSpPr>
          <p:cNvPr id="31" name="꺾인 연결선 30"/>
          <p:cNvCxnSpPr>
            <a:stCxn id="30" idx="6"/>
            <a:endCxn id="3" idx="0"/>
          </p:cNvCxnSpPr>
          <p:nvPr/>
        </p:nvCxnSpPr>
        <p:spPr>
          <a:xfrm>
            <a:off x="6833109" y="2928153"/>
            <a:ext cx="1044667" cy="234116"/>
          </a:xfrm>
          <a:prstGeom prst="bentConnector2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7945582" y="3838020"/>
            <a:ext cx="406402" cy="554182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95" y="2832005"/>
            <a:ext cx="3041710" cy="882639"/>
          </a:xfrm>
          <a:prstGeom prst="rect">
            <a:avLst/>
          </a:prstGeom>
          <a:ln w="12700"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34001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7" y="1217664"/>
            <a:ext cx="10088455" cy="4918122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276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회원조회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87" y="3170408"/>
            <a:ext cx="4752863" cy="3167139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9596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9" y="2186380"/>
            <a:ext cx="8131910" cy="3970610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974510"/>
              </p:ext>
            </p:extLst>
          </p:nvPr>
        </p:nvGraphicFramePr>
        <p:xfrm>
          <a:off x="10072063" y="797179"/>
          <a:ext cx="2119937" cy="5571332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32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회원목록에서 회원의 이름을 클릭 시 회원 상세 보기로 이동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4639133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 상세보기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1" t="63722" r="5078" b="19083"/>
          <a:stretch/>
        </p:blipFill>
        <p:spPr>
          <a:xfrm>
            <a:off x="1559929" y="1200311"/>
            <a:ext cx="6176356" cy="681644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547041" y="1505852"/>
            <a:ext cx="407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776453" y="1505852"/>
            <a:ext cx="449347" cy="1208773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 bwMode="auto">
          <a:xfrm>
            <a:off x="2776453" y="2648094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37" y="3176339"/>
            <a:ext cx="2715231" cy="2775570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9524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8" y="1217665"/>
            <a:ext cx="8137748" cy="3973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78" y="2919533"/>
            <a:ext cx="4709991" cy="3448974"/>
          </a:xfrm>
          <a:prstGeom prst="rect">
            <a:avLst/>
          </a:prstGeom>
          <a:ln>
            <a:solidFill>
              <a:srgbClr val="054468"/>
            </a:solidFill>
          </a:ln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996698"/>
              </p:ext>
            </p:extLst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사용자 쪽에서 </a:t>
                      </a:r>
                      <a:r>
                        <a:rPr lang="ko-KR" altLang="en-US" sz="750" dirty="0" err="1" smtClean="0"/>
                        <a:t>지원폼을</a:t>
                      </a:r>
                      <a:r>
                        <a:rPr lang="ko-KR" altLang="en-US" sz="750" dirty="0" smtClean="0"/>
                        <a:t> 사용해 등록한 사람만 수강신청 현황 목록에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열람하기 클릭</a:t>
                      </a:r>
                      <a:r>
                        <a:rPr lang="ko-KR" altLang="en-US" sz="750" baseline="0" dirty="0" smtClean="0"/>
                        <a:t> 시 지원 폼 작성한 내용 팝업으로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738913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수강신청 현황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 bwMode="auto">
          <a:xfrm>
            <a:off x="2894232" y="23795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25" name="타원 24"/>
          <p:cNvSpPr/>
          <p:nvPr/>
        </p:nvSpPr>
        <p:spPr bwMode="auto">
          <a:xfrm>
            <a:off x="8557690" y="24600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119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8" y="1217665"/>
            <a:ext cx="8137748" cy="3973460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사용자 쪽에서 </a:t>
                      </a:r>
                      <a:r>
                        <a:rPr lang="ko-KR" altLang="en-US" sz="750" dirty="0" err="1" smtClean="0"/>
                        <a:t>지원폼을</a:t>
                      </a:r>
                      <a:r>
                        <a:rPr lang="ko-KR" altLang="en-US" sz="750" dirty="0" smtClean="0"/>
                        <a:t> 사용해 등록한 사람만 수강신청 현황 목록에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열람하기 클릭</a:t>
                      </a:r>
                      <a:r>
                        <a:rPr lang="ko-KR" altLang="en-US" sz="750" baseline="0" dirty="0" smtClean="0"/>
                        <a:t> 시 지원 폼 작성한 내용 팝업으로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738913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수강신청 현황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33" y="2186517"/>
            <a:ext cx="4434318" cy="4083369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 bwMode="auto">
          <a:xfrm>
            <a:off x="2894232" y="23795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280413" y="2592464"/>
            <a:ext cx="1277277" cy="488089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 bwMode="auto">
          <a:xfrm>
            <a:off x="8557690" y="24600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72" y="3364785"/>
            <a:ext cx="4156941" cy="608918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39196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28" y="1217665"/>
            <a:ext cx="8137748" cy="3973460"/>
          </a:xfrm>
          <a:prstGeom prst="rect">
            <a:avLst/>
          </a:prstGeom>
        </p:spPr>
      </p:pic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072063" y="797179"/>
          <a:ext cx="2119937" cy="5571329"/>
        </p:xfrm>
        <a:graphic>
          <a:graphicData uri="http://schemas.openxmlformats.org/drawingml/2006/table">
            <a:tbl>
              <a:tblPr/>
              <a:tblGrid>
                <a:gridCol w="227486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  <a:gridCol w="1892451">
                  <a:extLst>
                    <a:ext uri="{9D8B030D-6E8A-4147-A177-3AD203B41FA5}">
                      <a16:colId xmlns:a16="http://schemas.microsoft.com/office/drawing/2014/main" val="9668706"/>
                    </a:ext>
                  </a:extLst>
                </a:gridCol>
              </a:tblGrid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1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사용자 쪽에서 </a:t>
                      </a:r>
                      <a:r>
                        <a:rPr lang="ko-KR" altLang="en-US" sz="750" dirty="0" err="1" smtClean="0"/>
                        <a:t>지원폼을</a:t>
                      </a:r>
                      <a:r>
                        <a:rPr lang="ko-KR" altLang="en-US" sz="750" dirty="0" smtClean="0"/>
                        <a:t> 사용해 등록한 사람만 수강신청 현황 목록에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  <a:tr h="916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sym typeface="Wingdings 3" pitchFamily="18" charset="2"/>
                        </a:rPr>
                        <a:t>2</a:t>
                      </a:r>
                      <a:endParaRPr kumimoji="0" lang="ko-KR" altLang="en-US" sz="7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 smtClean="0"/>
                        <a:t>열람하기 클릭</a:t>
                      </a:r>
                      <a:r>
                        <a:rPr lang="ko-KR" altLang="en-US" sz="750" baseline="0" dirty="0" smtClean="0"/>
                        <a:t> 시 지원 폼 작성한 내용 팝업으로 표시</a:t>
                      </a:r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62530"/>
                  </a:ext>
                </a:extLst>
              </a:tr>
              <a:tr h="3738913">
                <a:tc gridSpan="2">
                  <a:txBody>
                    <a:bodyPr/>
                    <a:lstStyle/>
                    <a:p>
                      <a:pPr algn="l"/>
                      <a:endParaRPr lang="en-US" altLang="ko-KR" sz="750" baseline="0" dirty="0"/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750" dirty="0"/>
                    </a:p>
                  </a:txBody>
                  <a:tcPr marL="93618" marR="93618" marT="46820" marB="46820" anchor="ctr" horzOverflow="overflow">
                    <a:lnL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187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30AD95C-CCB2-2E75-92BB-5E43D49CAEF6}"/>
              </a:ext>
            </a:extLst>
          </p:cNvPr>
          <p:cNvGraphicFramePr>
            <a:graphicFrameLocks noGrp="1"/>
          </p:cNvGraphicFramePr>
          <p:nvPr/>
        </p:nvGraphicFramePr>
        <p:xfrm>
          <a:off x="10072063" y="422753"/>
          <a:ext cx="2119934" cy="374427"/>
        </p:xfrm>
        <a:graphic>
          <a:graphicData uri="http://schemas.openxmlformats.org/drawingml/2006/table">
            <a:tbl>
              <a:tblPr/>
              <a:tblGrid>
                <a:gridCol w="2119934">
                  <a:extLst>
                    <a:ext uri="{9D8B030D-6E8A-4147-A177-3AD203B41FA5}">
                      <a16:colId xmlns:a16="http://schemas.microsoft.com/office/drawing/2014/main" val="2413093680"/>
                    </a:ext>
                  </a:extLst>
                </a:gridCol>
              </a:tblGrid>
              <a:tr h="374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0" marT="46820" marB="46820" anchor="ctr" horzOverflow="overflow">
                    <a:lnL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3603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488249" y="32213"/>
            <a:ext cx="396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8.UI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및 기능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장서희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1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오각형 16"/>
          <p:cNvSpPr/>
          <p:nvPr/>
        </p:nvSpPr>
        <p:spPr>
          <a:xfrm>
            <a:off x="-41425" y="5346064"/>
            <a:ext cx="1286922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3271" y="60012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회원관리 </a:t>
            </a:r>
            <a:r>
              <a:rPr lang="en-US" altLang="ko-KR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– </a:t>
            </a: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수강신청 현황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33" y="2186517"/>
            <a:ext cx="4434318" cy="4083369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 bwMode="auto">
          <a:xfrm>
            <a:off x="2894232" y="2379558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280413" y="2592464"/>
            <a:ext cx="1277277" cy="488089"/>
          </a:xfrm>
          <a:prstGeom prst="straightConnector1">
            <a:avLst/>
          </a:prstGeom>
          <a:ln>
            <a:solidFill>
              <a:srgbClr val="05446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 bwMode="auto">
          <a:xfrm>
            <a:off x="8557690" y="2460005"/>
            <a:ext cx="216114" cy="212906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8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53156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66" y="1441166"/>
            <a:ext cx="3718277" cy="4384069"/>
          </a:xfrm>
          <a:prstGeom prst="rect">
            <a:avLst/>
          </a:prstGeom>
          <a:ln>
            <a:solidFill>
              <a:srgbClr val="054468"/>
            </a:solidFill>
          </a:ln>
        </p:spPr>
      </p:pic>
    </p:spTree>
    <p:extLst>
      <p:ext uri="{BB962C8B-B14F-4D97-AF65-F5344CB8AC3E}">
        <p14:creationId xmlns:p14="http://schemas.microsoft.com/office/powerpoint/2010/main" val="35077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788696" y="2839295"/>
            <a:ext cx="261460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9.Q&amp;A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F2D1A-C2D2-7584-D00E-A3106EEF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307586"/>
            <a:ext cx="12192000" cy="18944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07614B-68AE-305F-23DF-BA9DD3DC077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21380-23B3-7506-0DB1-2BDB46E18046}"/>
              </a:ext>
            </a:extLst>
          </p:cNvPr>
          <p:cNvSpPr txBox="1"/>
          <p:nvPr/>
        </p:nvSpPr>
        <p:spPr>
          <a:xfrm>
            <a:off x="4017171" y="2839295"/>
            <a:ext cx="415765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9.</a:t>
            </a:r>
            <a:r>
              <a:rPr kumimoji="1" lang="ko-KR" altLang="en-US" sz="4800" b="1" spc="-150" dirty="0" smtClean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후기</a:t>
            </a:r>
            <a:endParaRPr kumimoji="1" lang="en-US" altLang="ko-KR" sz="4800" b="1" spc="-150" dirty="0" smtClean="0">
              <a:blipFill dpi="0" rotWithShape="1">
                <a:blip r:embed="rId3"/>
                <a:srcRect/>
                <a:stretch>
                  <a:fillRect/>
                </a:stretch>
              </a:blip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61;p3">
            <a:extLst>
              <a:ext uri="{FF2B5EF4-FFF2-40B4-BE49-F238E27FC236}">
                <a16:creationId xmlns:a16="http://schemas.microsoft.com/office/drawing/2014/main" id="{21994DD2-CF94-EEA3-46A4-C9A9581CC340}"/>
              </a:ext>
            </a:extLst>
          </p:cNvPr>
          <p:cNvGraphicFramePr/>
          <p:nvPr>
            <p:extLst/>
          </p:nvPr>
        </p:nvGraphicFramePr>
        <p:xfrm>
          <a:off x="0" y="-4290"/>
          <a:ext cx="12191997" cy="4312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91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252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77950" marR="77950" marT="34300" marB="343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90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374073" y="6368507"/>
            <a:ext cx="11483678" cy="0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3E214B-925F-A9F1-3208-870878D5110C}"/>
              </a:ext>
            </a:extLst>
          </p:cNvPr>
          <p:cNvSpPr txBox="1"/>
          <p:nvPr/>
        </p:nvSpPr>
        <p:spPr>
          <a:xfrm>
            <a:off x="9103405" y="6441077"/>
            <a:ext cx="284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usical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ntertainment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6685" y="32213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en-US" altLang="ko-KR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2.</a:t>
            </a:r>
            <a:r>
              <a:rPr lang="ko-KR" altLang="en-US" b="1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요구사항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00" y="1253"/>
            <a:ext cx="628648" cy="3947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45CDD2-9BBB-82D6-8E28-D415D0CB8CF2}"/>
              </a:ext>
            </a:extLst>
          </p:cNvPr>
          <p:cNvCxnSpPr>
            <a:cxnSpLocks/>
          </p:cNvCxnSpPr>
          <p:nvPr/>
        </p:nvCxnSpPr>
        <p:spPr>
          <a:xfrm>
            <a:off x="876300" y="1061793"/>
            <a:ext cx="4241800" cy="10416"/>
          </a:xfrm>
          <a:prstGeom prst="line">
            <a:avLst/>
          </a:prstGeom>
          <a:ln>
            <a:solidFill>
              <a:srgbClr val="F69058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97587" y="600128"/>
            <a:ext cx="2241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000000"/>
              </a:buClr>
              <a:buSzPts val="1000"/>
            </a:pPr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Dotum"/>
                <a:sym typeface="Dotum"/>
              </a:rPr>
              <a:t>사용자 요구사항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117610" y="-30741"/>
            <a:ext cx="1610881" cy="6942521"/>
            <a:chOff x="-117610" y="-30741"/>
            <a:chExt cx="1610881" cy="6942521"/>
          </a:xfrm>
        </p:grpSpPr>
        <p:sp>
          <p:nvSpPr>
            <p:cNvPr id="25" name="순서도: 데이터 48"/>
            <p:cNvSpPr/>
            <p:nvPr/>
          </p:nvSpPr>
          <p:spPr>
            <a:xfrm>
              <a:off x="-117610" y="-23934"/>
              <a:ext cx="1610881" cy="6935714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28 h 10028"/>
                <a:gd name="connsiteX1" fmla="*/ 5623 w 10000"/>
                <a:gd name="connsiteY1" fmla="*/ 0 h 10028"/>
                <a:gd name="connsiteX2" fmla="*/ 10000 w 10000"/>
                <a:gd name="connsiteY2" fmla="*/ 28 h 10028"/>
                <a:gd name="connsiteX3" fmla="*/ 8000 w 10000"/>
                <a:gd name="connsiteY3" fmla="*/ 10028 h 10028"/>
                <a:gd name="connsiteX4" fmla="*/ 0 w 10000"/>
                <a:gd name="connsiteY4" fmla="*/ 10028 h 10028"/>
                <a:gd name="connsiteX0" fmla="*/ 45 w 4377"/>
                <a:gd name="connsiteY0" fmla="*/ 10097 h 10097"/>
                <a:gd name="connsiteX1" fmla="*/ 0 w 4377"/>
                <a:gd name="connsiteY1" fmla="*/ 0 h 10097"/>
                <a:gd name="connsiteX2" fmla="*/ 4377 w 4377"/>
                <a:gd name="connsiteY2" fmla="*/ 28 h 10097"/>
                <a:gd name="connsiteX3" fmla="*/ 2377 w 4377"/>
                <a:gd name="connsiteY3" fmla="*/ 10028 h 10097"/>
                <a:gd name="connsiteX4" fmla="*/ 45 w 4377"/>
                <a:gd name="connsiteY4" fmla="*/ 10097 h 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" h="10097">
                  <a:moveTo>
                    <a:pt x="45" y="10097"/>
                  </a:moveTo>
                  <a:cubicBezTo>
                    <a:pt x="30" y="6731"/>
                    <a:pt x="15" y="3366"/>
                    <a:pt x="0" y="0"/>
                  </a:cubicBezTo>
                  <a:lnTo>
                    <a:pt x="4377" y="28"/>
                  </a:lnTo>
                  <a:lnTo>
                    <a:pt x="2377" y="10028"/>
                  </a:lnTo>
                  <a:lnTo>
                    <a:pt x="45" y="10097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데이터 13"/>
            <p:cNvSpPr/>
            <p:nvPr/>
          </p:nvSpPr>
          <p:spPr>
            <a:xfrm>
              <a:off x="-41427" y="-30741"/>
              <a:ext cx="1210741" cy="6938330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300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300 w 8000"/>
                <a:gd name="connsiteY4" fmla="*/ 10000 h 10000"/>
                <a:gd name="connsiteX0" fmla="*/ 0 w 9625"/>
                <a:gd name="connsiteY0" fmla="*/ 10000 h 10000"/>
                <a:gd name="connsiteX1" fmla="*/ 1663 w 9625"/>
                <a:gd name="connsiteY1" fmla="*/ 92 h 10000"/>
                <a:gd name="connsiteX2" fmla="*/ 9625 w 9625"/>
                <a:gd name="connsiteY2" fmla="*/ 0 h 10000"/>
                <a:gd name="connsiteX3" fmla="*/ 7125 w 9625"/>
                <a:gd name="connsiteY3" fmla="*/ 10000 h 10000"/>
                <a:gd name="connsiteX4" fmla="*/ 0 w 9625"/>
                <a:gd name="connsiteY4" fmla="*/ 10000 h 10000"/>
                <a:gd name="connsiteX0" fmla="*/ 0 w 10000"/>
                <a:gd name="connsiteY0" fmla="*/ 10000 h 10000"/>
                <a:gd name="connsiteX1" fmla="*/ 1193 w 10000"/>
                <a:gd name="connsiteY1" fmla="*/ 0 h 10000"/>
                <a:gd name="connsiteX2" fmla="*/ 10000 w 10000"/>
                <a:gd name="connsiteY2" fmla="*/ 0 h 10000"/>
                <a:gd name="connsiteX3" fmla="*/ 7403 w 10000"/>
                <a:gd name="connsiteY3" fmla="*/ 10000 h 10000"/>
                <a:gd name="connsiteX4" fmla="*/ 0 w 10000"/>
                <a:gd name="connsiteY4" fmla="*/ 10000 h 10000"/>
                <a:gd name="connsiteX0" fmla="*/ 301 w 8807"/>
                <a:gd name="connsiteY0" fmla="*/ 10092 h 10092"/>
                <a:gd name="connsiteX1" fmla="*/ 0 w 8807"/>
                <a:gd name="connsiteY1" fmla="*/ 0 h 10092"/>
                <a:gd name="connsiteX2" fmla="*/ 8807 w 8807"/>
                <a:gd name="connsiteY2" fmla="*/ 0 h 10092"/>
                <a:gd name="connsiteX3" fmla="*/ 6210 w 8807"/>
                <a:gd name="connsiteY3" fmla="*/ 10000 h 10092"/>
                <a:gd name="connsiteX4" fmla="*/ 301 w 8807"/>
                <a:gd name="connsiteY4" fmla="*/ 10092 h 10092"/>
                <a:gd name="connsiteX0" fmla="*/ 29 w 10067"/>
                <a:gd name="connsiteY0" fmla="*/ 9945 h 9945"/>
                <a:gd name="connsiteX1" fmla="*/ 67 w 10067"/>
                <a:gd name="connsiteY1" fmla="*/ 0 h 9945"/>
                <a:gd name="connsiteX2" fmla="*/ 10067 w 10067"/>
                <a:gd name="connsiteY2" fmla="*/ 0 h 9945"/>
                <a:gd name="connsiteX3" fmla="*/ 7118 w 10067"/>
                <a:gd name="connsiteY3" fmla="*/ 9909 h 9945"/>
                <a:gd name="connsiteX4" fmla="*/ 29 w 10067"/>
                <a:gd name="connsiteY4" fmla="*/ 9945 h 9945"/>
                <a:gd name="connsiteX0" fmla="*/ 0 w 9971"/>
                <a:gd name="connsiteY0" fmla="*/ 10000 h 10000"/>
                <a:gd name="connsiteX1" fmla="*/ 38 w 9971"/>
                <a:gd name="connsiteY1" fmla="*/ 0 h 10000"/>
                <a:gd name="connsiteX2" fmla="*/ 9971 w 9971"/>
                <a:gd name="connsiteY2" fmla="*/ 0 h 10000"/>
                <a:gd name="connsiteX3" fmla="*/ 7042 w 9971"/>
                <a:gd name="connsiteY3" fmla="*/ 9964 h 10000"/>
                <a:gd name="connsiteX4" fmla="*/ 0 w 9971"/>
                <a:gd name="connsiteY4" fmla="*/ 10000 h 10000"/>
                <a:gd name="connsiteX0" fmla="*/ 0 w 10000"/>
                <a:gd name="connsiteY0" fmla="*/ 10000 h 10000"/>
                <a:gd name="connsiteX1" fmla="*/ 38 w 10000"/>
                <a:gd name="connsiteY1" fmla="*/ 0 h 10000"/>
                <a:gd name="connsiteX2" fmla="*/ 10000 w 10000"/>
                <a:gd name="connsiteY2" fmla="*/ 0 h 10000"/>
                <a:gd name="connsiteX3" fmla="*/ 7062 w 10000"/>
                <a:gd name="connsiteY3" fmla="*/ 9964 h 10000"/>
                <a:gd name="connsiteX4" fmla="*/ 0 w 10000"/>
                <a:gd name="connsiteY4" fmla="*/ 10000 h 10000"/>
                <a:gd name="connsiteX0" fmla="*/ 63 w 10063"/>
                <a:gd name="connsiteY0" fmla="*/ 10000 h 10000"/>
                <a:gd name="connsiteX1" fmla="*/ 0 w 10063"/>
                <a:gd name="connsiteY1" fmla="*/ 0 h 10000"/>
                <a:gd name="connsiteX2" fmla="*/ 10063 w 10063"/>
                <a:gd name="connsiteY2" fmla="*/ 0 h 10000"/>
                <a:gd name="connsiteX3" fmla="*/ 7125 w 10063"/>
                <a:gd name="connsiteY3" fmla="*/ 9964 h 10000"/>
                <a:gd name="connsiteX4" fmla="*/ 63 w 10063"/>
                <a:gd name="connsiteY4" fmla="*/ 10000 h 10000"/>
                <a:gd name="connsiteX0" fmla="*/ 0 w 10177"/>
                <a:gd name="connsiteY0" fmla="*/ 10037 h 10037"/>
                <a:gd name="connsiteX1" fmla="*/ 114 w 10177"/>
                <a:gd name="connsiteY1" fmla="*/ 0 h 10037"/>
                <a:gd name="connsiteX2" fmla="*/ 10177 w 10177"/>
                <a:gd name="connsiteY2" fmla="*/ 0 h 10037"/>
                <a:gd name="connsiteX3" fmla="*/ 7239 w 10177"/>
                <a:gd name="connsiteY3" fmla="*/ 9964 h 10037"/>
                <a:gd name="connsiteX4" fmla="*/ 0 w 10177"/>
                <a:gd name="connsiteY4" fmla="*/ 10037 h 10037"/>
                <a:gd name="connsiteX0" fmla="*/ 0 w 10227"/>
                <a:gd name="connsiteY0" fmla="*/ 10019 h 10019"/>
                <a:gd name="connsiteX1" fmla="*/ 164 w 10227"/>
                <a:gd name="connsiteY1" fmla="*/ 0 h 10019"/>
                <a:gd name="connsiteX2" fmla="*/ 10227 w 10227"/>
                <a:gd name="connsiteY2" fmla="*/ 0 h 10019"/>
                <a:gd name="connsiteX3" fmla="*/ 7289 w 10227"/>
                <a:gd name="connsiteY3" fmla="*/ 9964 h 10019"/>
                <a:gd name="connsiteX4" fmla="*/ 0 w 10227"/>
                <a:gd name="connsiteY4" fmla="*/ 10019 h 10019"/>
                <a:gd name="connsiteX0" fmla="*/ 0 w 10303"/>
                <a:gd name="connsiteY0" fmla="*/ 10001 h 10001"/>
                <a:gd name="connsiteX1" fmla="*/ 240 w 10303"/>
                <a:gd name="connsiteY1" fmla="*/ 0 h 10001"/>
                <a:gd name="connsiteX2" fmla="*/ 10303 w 10303"/>
                <a:gd name="connsiteY2" fmla="*/ 0 h 10001"/>
                <a:gd name="connsiteX3" fmla="*/ 7365 w 10303"/>
                <a:gd name="connsiteY3" fmla="*/ 9964 h 10001"/>
                <a:gd name="connsiteX4" fmla="*/ 0 w 10303"/>
                <a:gd name="connsiteY4" fmla="*/ 10001 h 10001"/>
                <a:gd name="connsiteX0" fmla="*/ 0 w 10303"/>
                <a:gd name="connsiteY0" fmla="*/ 10010 h 10010"/>
                <a:gd name="connsiteX1" fmla="*/ 127 w 10303"/>
                <a:gd name="connsiteY1" fmla="*/ 0 h 10010"/>
                <a:gd name="connsiteX2" fmla="*/ 10303 w 10303"/>
                <a:gd name="connsiteY2" fmla="*/ 9 h 10010"/>
                <a:gd name="connsiteX3" fmla="*/ 7365 w 10303"/>
                <a:gd name="connsiteY3" fmla="*/ 9973 h 10010"/>
                <a:gd name="connsiteX4" fmla="*/ 0 w 10303"/>
                <a:gd name="connsiteY4" fmla="*/ 10010 h 10010"/>
                <a:gd name="connsiteX0" fmla="*/ 0 w 10303"/>
                <a:gd name="connsiteY0" fmla="*/ 10019 h 10019"/>
                <a:gd name="connsiteX1" fmla="*/ 203 w 10303"/>
                <a:gd name="connsiteY1" fmla="*/ 0 h 10019"/>
                <a:gd name="connsiteX2" fmla="*/ 10303 w 10303"/>
                <a:gd name="connsiteY2" fmla="*/ 18 h 10019"/>
                <a:gd name="connsiteX3" fmla="*/ 7365 w 10303"/>
                <a:gd name="connsiteY3" fmla="*/ 9982 h 10019"/>
                <a:gd name="connsiteX4" fmla="*/ 0 w 10303"/>
                <a:gd name="connsiteY4" fmla="*/ 10019 h 10019"/>
                <a:gd name="connsiteX0" fmla="*/ 0 w 10303"/>
                <a:gd name="connsiteY0" fmla="*/ 10356 h 10356"/>
                <a:gd name="connsiteX1" fmla="*/ 4958 w 10303"/>
                <a:gd name="connsiteY1" fmla="*/ 0 h 10356"/>
                <a:gd name="connsiteX2" fmla="*/ 10303 w 10303"/>
                <a:gd name="connsiteY2" fmla="*/ 355 h 10356"/>
                <a:gd name="connsiteX3" fmla="*/ 7365 w 10303"/>
                <a:gd name="connsiteY3" fmla="*/ 10319 h 10356"/>
                <a:gd name="connsiteX4" fmla="*/ 0 w 10303"/>
                <a:gd name="connsiteY4" fmla="*/ 10356 h 10356"/>
                <a:gd name="connsiteX0" fmla="*/ 0 w 5634"/>
                <a:gd name="connsiteY0" fmla="*/ 10398 h 10398"/>
                <a:gd name="connsiteX1" fmla="*/ 289 w 5634"/>
                <a:gd name="connsiteY1" fmla="*/ 0 h 10398"/>
                <a:gd name="connsiteX2" fmla="*/ 5634 w 5634"/>
                <a:gd name="connsiteY2" fmla="*/ 355 h 10398"/>
                <a:gd name="connsiteX3" fmla="*/ 2696 w 5634"/>
                <a:gd name="connsiteY3" fmla="*/ 10319 h 10398"/>
                <a:gd name="connsiteX4" fmla="*/ 0 w 5634"/>
                <a:gd name="connsiteY4" fmla="*/ 10398 h 10398"/>
                <a:gd name="connsiteX0" fmla="*/ 0 w 10000"/>
                <a:gd name="connsiteY0" fmla="*/ 9659 h 9659"/>
                <a:gd name="connsiteX1" fmla="*/ 5526 w 10000"/>
                <a:gd name="connsiteY1" fmla="*/ 2068 h 9659"/>
                <a:gd name="connsiteX2" fmla="*/ 10000 w 10000"/>
                <a:gd name="connsiteY2" fmla="*/ 0 h 9659"/>
                <a:gd name="connsiteX3" fmla="*/ 4785 w 10000"/>
                <a:gd name="connsiteY3" fmla="*/ 9583 h 9659"/>
                <a:gd name="connsiteX4" fmla="*/ 0 w 10000"/>
                <a:gd name="connsiteY4" fmla="*/ 9659 h 9659"/>
                <a:gd name="connsiteX0" fmla="*/ 0 w 10000"/>
                <a:gd name="connsiteY0" fmla="*/ 10060 h 10060"/>
                <a:gd name="connsiteX1" fmla="*/ 1894 w 10000"/>
                <a:gd name="connsiteY1" fmla="*/ 0 h 10060"/>
                <a:gd name="connsiteX2" fmla="*/ 10000 w 10000"/>
                <a:gd name="connsiteY2" fmla="*/ 60 h 10060"/>
                <a:gd name="connsiteX3" fmla="*/ 4785 w 10000"/>
                <a:gd name="connsiteY3" fmla="*/ 9981 h 10060"/>
                <a:gd name="connsiteX4" fmla="*/ 0 w 10000"/>
                <a:gd name="connsiteY4" fmla="*/ 10060 h 10060"/>
                <a:gd name="connsiteX0" fmla="*/ 0 w 8977"/>
                <a:gd name="connsiteY0" fmla="*/ 10165 h 10165"/>
                <a:gd name="connsiteX1" fmla="*/ 871 w 8977"/>
                <a:gd name="connsiteY1" fmla="*/ 0 h 10165"/>
                <a:gd name="connsiteX2" fmla="*/ 8977 w 8977"/>
                <a:gd name="connsiteY2" fmla="*/ 60 h 10165"/>
                <a:gd name="connsiteX3" fmla="*/ 3762 w 8977"/>
                <a:gd name="connsiteY3" fmla="*/ 9981 h 10165"/>
                <a:gd name="connsiteX4" fmla="*/ 0 w 8977"/>
                <a:gd name="connsiteY4" fmla="*/ 10165 h 10165"/>
                <a:gd name="connsiteX0" fmla="*/ 0 w 9430"/>
                <a:gd name="connsiteY0" fmla="*/ 10000 h 10000"/>
                <a:gd name="connsiteX1" fmla="*/ 400 w 9430"/>
                <a:gd name="connsiteY1" fmla="*/ 0 h 10000"/>
                <a:gd name="connsiteX2" fmla="*/ 9430 w 9430"/>
                <a:gd name="connsiteY2" fmla="*/ 59 h 10000"/>
                <a:gd name="connsiteX3" fmla="*/ 3621 w 9430"/>
                <a:gd name="connsiteY3" fmla="*/ 9819 h 10000"/>
                <a:gd name="connsiteX4" fmla="*/ 0 w 9430"/>
                <a:gd name="connsiteY4" fmla="*/ 10000 h 10000"/>
                <a:gd name="connsiteX0" fmla="*/ 362 w 9576"/>
                <a:gd name="connsiteY0" fmla="*/ 10021 h 10021"/>
                <a:gd name="connsiteX1" fmla="*/ 0 w 9576"/>
                <a:gd name="connsiteY1" fmla="*/ 0 h 10021"/>
                <a:gd name="connsiteX2" fmla="*/ 9576 w 9576"/>
                <a:gd name="connsiteY2" fmla="*/ 59 h 10021"/>
                <a:gd name="connsiteX3" fmla="*/ 3416 w 9576"/>
                <a:gd name="connsiteY3" fmla="*/ 9819 h 10021"/>
                <a:gd name="connsiteX4" fmla="*/ 362 w 9576"/>
                <a:gd name="connsiteY4" fmla="*/ 10021 h 10021"/>
                <a:gd name="connsiteX0" fmla="*/ 126 w 10000"/>
                <a:gd name="connsiteY0" fmla="*/ 10021 h 10021"/>
                <a:gd name="connsiteX1" fmla="*/ 0 w 10000"/>
                <a:gd name="connsiteY1" fmla="*/ 0 h 10021"/>
                <a:gd name="connsiteX2" fmla="*/ 10000 w 10000"/>
                <a:gd name="connsiteY2" fmla="*/ 59 h 10021"/>
                <a:gd name="connsiteX3" fmla="*/ 3567 w 10000"/>
                <a:gd name="connsiteY3" fmla="*/ 9798 h 10021"/>
                <a:gd name="connsiteX4" fmla="*/ 126 w 10000"/>
                <a:gd name="connsiteY4" fmla="*/ 10021 h 10021"/>
                <a:gd name="connsiteX0" fmla="*/ 0 w 9874"/>
                <a:gd name="connsiteY0" fmla="*/ 10083 h 10083"/>
                <a:gd name="connsiteX1" fmla="*/ 2461 w 9874"/>
                <a:gd name="connsiteY1" fmla="*/ 0 h 10083"/>
                <a:gd name="connsiteX2" fmla="*/ 9874 w 9874"/>
                <a:gd name="connsiteY2" fmla="*/ 121 h 10083"/>
                <a:gd name="connsiteX3" fmla="*/ 3441 w 9874"/>
                <a:gd name="connsiteY3" fmla="*/ 9860 h 10083"/>
                <a:gd name="connsiteX4" fmla="*/ 0 w 9874"/>
                <a:gd name="connsiteY4" fmla="*/ 10083 h 10083"/>
                <a:gd name="connsiteX0" fmla="*/ 64 w 10064"/>
                <a:gd name="connsiteY0" fmla="*/ 9959 h 9959"/>
                <a:gd name="connsiteX1" fmla="*/ 0 w 10064"/>
                <a:gd name="connsiteY1" fmla="*/ 0 h 9959"/>
                <a:gd name="connsiteX2" fmla="*/ 10064 w 10064"/>
                <a:gd name="connsiteY2" fmla="*/ 79 h 9959"/>
                <a:gd name="connsiteX3" fmla="*/ 3549 w 10064"/>
                <a:gd name="connsiteY3" fmla="*/ 9738 h 9959"/>
                <a:gd name="connsiteX4" fmla="*/ 64 w 10064"/>
                <a:gd name="connsiteY4" fmla="*/ 9959 h 9959"/>
                <a:gd name="connsiteX0" fmla="*/ 0 w 9936"/>
                <a:gd name="connsiteY0" fmla="*/ 9921 h 9921"/>
                <a:gd name="connsiteX1" fmla="*/ 1195 w 9936"/>
                <a:gd name="connsiteY1" fmla="*/ 64 h 9921"/>
                <a:gd name="connsiteX2" fmla="*/ 9936 w 9936"/>
                <a:gd name="connsiteY2" fmla="*/ 0 h 9921"/>
                <a:gd name="connsiteX3" fmla="*/ 3462 w 9936"/>
                <a:gd name="connsiteY3" fmla="*/ 9699 h 9921"/>
                <a:gd name="connsiteX4" fmla="*/ 0 w 9936"/>
                <a:gd name="connsiteY4" fmla="*/ 9921 h 9921"/>
                <a:gd name="connsiteX0" fmla="*/ 0 w 10000"/>
                <a:gd name="connsiteY0" fmla="*/ 10000 h 10000"/>
                <a:gd name="connsiteX1" fmla="*/ 1278 w 10000"/>
                <a:gd name="connsiteY1" fmla="*/ 294 h 10000"/>
                <a:gd name="connsiteX2" fmla="*/ 10000 w 10000"/>
                <a:gd name="connsiteY2" fmla="*/ 0 h 10000"/>
                <a:gd name="connsiteX3" fmla="*/ 3484 w 10000"/>
                <a:gd name="connsiteY3" fmla="*/ 9776 h 10000"/>
                <a:gd name="connsiteX4" fmla="*/ 0 w 10000"/>
                <a:gd name="connsiteY4" fmla="*/ 10000 h 10000"/>
                <a:gd name="connsiteX0" fmla="*/ 0 w 10000"/>
                <a:gd name="connsiteY0" fmla="*/ 10055 h 10055"/>
                <a:gd name="connsiteX1" fmla="*/ 980 w 10000"/>
                <a:gd name="connsiteY1" fmla="*/ 0 h 10055"/>
                <a:gd name="connsiteX2" fmla="*/ 10000 w 10000"/>
                <a:gd name="connsiteY2" fmla="*/ 55 h 10055"/>
                <a:gd name="connsiteX3" fmla="*/ 3484 w 10000"/>
                <a:gd name="connsiteY3" fmla="*/ 9831 h 10055"/>
                <a:gd name="connsiteX4" fmla="*/ 0 w 10000"/>
                <a:gd name="connsiteY4" fmla="*/ 10055 h 10055"/>
                <a:gd name="connsiteX0" fmla="*/ 847 w 9020"/>
                <a:gd name="connsiteY0" fmla="*/ 10139 h 10139"/>
                <a:gd name="connsiteX1" fmla="*/ 0 w 9020"/>
                <a:gd name="connsiteY1" fmla="*/ 0 h 10139"/>
                <a:gd name="connsiteX2" fmla="*/ 9020 w 9020"/>
                <a:gd name="connsiteY2" fmla="*/ 55 h 10139"/>
                <a:gd name="connsiteX3" fmla="*/ 2504 w 9020"/>
                <a:gd name="connsiteY3" fmla="*/ 9831 h 10139"/>
                <a:gd name="connsiteX4" fmla="*/ 847 w 9020"/>
                <a:gd name="connsiteY4" fmla="*/ 10139 h 10139"/>
                <a:gd name="connsiteX0" fmla="*/ 0 w 10053"/>
                <a:gd name="connsiteY0" fmla="*/ 9786 h 9786"/>
                <a:gd name="connsiteX1" fmla="*/ 53 w 10053"/>
                <a:gd name="connsiteY1" fmla="*/ 0 h 9786"/>
                <a:gd name="connsiteX2" fmla="*/ 10053 w 10053"/>
                <a:gd name="connsiteY2" fmla="*/ 54 h 9786"/>
                <a:gd name="connsiteX3" fmla="*/ 2829 w 10053"/>
                <a:gd name="connsiteY3" fmla="*/ 9696 h 9786"/>
                <a:gd name="connsiteX4" fmla="*/ 0 w 10053"/>
                <a:gd name="connsiteY4" fmla="*/ 9786 h 9786"/>
                <a:gd name="connsiteX0" fmla="*/ 1765 w 11765"/>
                <a:gd name="connsiteY0" fmla="*/ 9988 h 9988"/>
                <a:gd name="connsiteX1" fmla="*/ 0 w 11765"/>
                <a:gd name="connsiteY1" fmla="*/ 0 h 9988"/>
                <a:gd name="connsiteX2" fmla="*/ 11765 w 11765"/>
                <a:gd name="connsiteY2" fmla="*/ 43 h 9988"/>
                <a:gd name="connsiteX3" fmla="*/ 4579 w 11765"/>
                <a:gd name="connsiteY3" fmla="*/ 9896 h 9988"/>
                <a:gd name="connsiteX4" fmla="*/ 1765 w 11765"/>
                <a:gd name="connsiteY4" fmla="*/ 9988 h 9988"/>
                <a:gd name="connsiteX0" fmla="*/ 0 w 10046"/>
                <a:gd name="connsiteY0" fmla="*/ 9964 h 9964"/>
                <a:gd name="connsiteX1" fmla="*/ 46 w 10046"/>
                <a:gd name="connsiteY1" fmla="*/ 0 h 9964"/>
                <a:gd name="connsiteX2" fmla="*/ 10046 w 10046"/>
                <a:gd name="connsiteY2" fmla="*/ 43 h 9964"/>
                <a:gd name="connsiteX3" fmla="*/ 3938 w 10046"/>
                <a:gd name="connsiteY3" fmla="*/ 9908 h 9964"/>
                <a:gd name="connsiteX4" fmla="*/ 0 w 10046"/>
                <a:gd name="connsiteY4" fmla="*/ 9964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" h="9964">
                  <a:moveTo>
                    <a:pt x="0" y="9964"/>
                  </a:moveTo>
                  <a:cubicBezTo>
                    <a:pt x="80" y="6610"/>
                    <a:pt x="122" y="3335"/>
                    <a:pt x="46" y="0"/>
                  </a:cubicBezTo>
                  <a:lnTo>
                    <a:pt x="10046" y="43"/>
                  </a:lnTo>
                  <a:lnTo>
                    <a:pt x="3938" y="9908"/>
                  </a:lnTo>
                  <a:lnTo>
                    <a:pt x="0" y="9964"/>
                  </a:lnTo>
                  <a:close/>
                </a:path>
              </a:pathLst>
            </a:custGeom>
            <a:solidFill>
              <a:srgbClr val="F69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오각형 28"/>
          <p:cNvSpPr/>
          <p:nvPr/>
        </p:nvSpPr>
        <p:spPr>
          <a:xfrm>
            <a:off x="-41426" y="1696624"/>
            <a:ext cx="1660676" cy="49822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DFE97-284A-068A-E223-5B833800438F}"/>
              </a:ext>
            </a:extLst>
          </p:cNvPr>
          <p:cNvSpPr txBox="1"/>
          <p:nvPr/>
        </p:nvSpPr>
        <p:spPr>
          <a:xfrm>
            <a:off x="91027" y="928714"/>
            <a:ext cx="566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altLang="ko-KR" sz="20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6100" y="1533874"/>
            <a:ext cx="5327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4. </a:t>
            </a:r>
            <a:r>
              <a:rPr lang="ko-KR" altLang="en-US" sz="2400" b="1" dirty="0" smtClean="0"/>
              <a:t>공연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공연 리스트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 페이지에서 등록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공연 제목 클릭 시 상세보기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16100" y="3957698"/>
            <a:ext cx="43220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5. </a:t>
            </a:r>
            <a:r>
              <a:rPr lang="ko-KR" altLang="en-US" sz="2400" b="1" dirty="0" smtClean="0"/>
              <a:t>고객센터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공지사항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읽기만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문의게시판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회원만 글 작성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6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4670</TotalTime>
  <Words>3200</Words>
  <Application>Microsoft Office PowerPoint</Application>
  <PresentationFormat>와이드스크린</PresentationFormat>
  <Paragraphs>1182</Paragraphs>
  <Slides>87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6" baseType="lpstr">
      <vt:lpstr>맑은 고딕</vt:lpstr>
      <vt:lpstr>나눔고딕</vt:lpstr>
      <vt:lpstr>Noto Sans KR Black</vt:lpstr>
      <vt:lpstr>Wingdings 3</vt:lpstr>
      <vt:lpstr>Arial</vt:lpstr>
      <vt:lpstr>Dotum</vt:lpstr>
      <vt:lpstr>Noto Sans KR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형식</dc:creator>
  <cp:lastModifiedBy>A</cp:lastModifiedBy>
  <cp:revision>224</cp:revision>
  <dcterms:created xsi:type="dcterms:W3CDTF">2022-06-26T06:33:55Z</dcterms:created>
  <dcterms:modified xsi:type="dcterms:W3CDTF">2022-08-05T06:11:48Z</dcterms:modified>
</cp:coreProperties>
</file>